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57" r:id="rId3"/>
    <p:sldId id="258" r:id="rId4"/>
    <p:sldId id="259" r:id="rId5"/>
    <p:sldId id="260" r:id="rId6"/>
    <p:sldId id="261" r:id="rId7"/>
    <p:sldId id="262" r:id="rId8"/>
    <p:sldId id="286" r:id="rId9"/>
    <p:sldId id="263" r:id="rId10"/>
    <p:sldId id="287"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549" autoAdjust="0"/>
  </p:normalViewPr>
  <p:slideViewPr>
    <p:cSldViewPr snapToGrid="0">
      <p:cViewPr varScale="1">
        <p:scale>
          <a:sx n="76" d="100"/>
          <a:sy n="76"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chen\Documents\BBB%20Genossenschaft%20eGen\Folder\Annuit&#228;t%20und%20Restkaufpre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Vergleich Kaufpreise</a:t>
            </a:r>
            <a:r>
              <a:rPr lang="de-AT" baseline="0"/>
              <a:t> bei Ausübung Kaufoption</a:t>
            </a:r>
            <a:endParaRPr lang="de-A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Tabelle1!$K$14</c:f>
              <c:strCache>
                <c:ptCount val="1"/>
                <c:pt idx="0">
                  <c:v>Kaufpreis BBB Genossenschaft e.Gen.</c:v>
                </c:pt>
              </c:strCache>
            </c:strRef>
          </c:tx>
          <c:spPr>
            <a:ln w="28575" cap="rnd">
              <a:solidFill>
                <a:schemeClr val="accent1"/>
              </a:solidFill>
              <a:round/>
            </a:ln>
            <a:effectLst/>
          </c:spPr>
          <c:marker>
            <c:symbol val="none"/>
          </c:marker>
          <c:cat>
            <c:numRef>
              <c:f>Tabelle1!$J$15:$J$40</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Tabelle1!$K$15:$K$40</c:f>
              <c:numCache>
                <c:formatCode>#,##0.00</c:formatCode>
                <c:ptCount val="26"/>
                <c:pt idx="0">
                  <c:v>280000</c:v>
                </c:pt>
                <c:pt idx="1">
                  <c:v>277800</c:v>
                </c:pt>
                <c:pt idx="2">
                  <c:v>275283</c:v>
                </c:pt>
                <c:pt idx="3">
                  <c:v>272433.11</c:v>
                </c:pt>
                <c:pt idx="4">
                  <c:v>269233.76999999996</c:v>
                </c:pt>
                <c:pt idx="5">
                  <c:v>265667.75999999995</c:v>
                </c:pt>
                <c:pt idx="6">
                  <c:v>261717.15999999995</c:v>
                </c:pt>
                <c:pt idx="7">
                  <c:v>257363.30999999994</c:v>
                </c:pt>
                <c:pt idx="8">
                  <c:v>252586.79999999993</c:v>
                </c:pt>
                <c:pt idx="9">
                  <c:v>247367.42999999993</c:v>
                </c:pt>
                <c:pt idx="10">
                  <c:v>241684.17999999993</c:v>
                </c:pt>
                <c:pt idx="11">
                  <c:v>235515.19999999995</c:v>
                </c:pt>
                <c:pt idx="12">
                  <c:v>228837.73999999996</c:v>
                </c:pt>
                <c:pt idx="13">
                  <c:v>221628.15999999997</c:v>
                </c:pt>
                <c:pt idx="14">
                  <c:v>213861.86999999997</c:v>
                </c:pt>
                <c:pt idx="15">
                  <c:v>205513.28999999998</c:v>
                </c:pt>
                <c:pt idx="16">
                  <c:v>196555.83</c:v>
                </c:pt>
                <c:pt idx="17">
                  <c:v>186961.84</c:v>
                </c:pt>
                <c:pt idx="18">
                  <c:v>176702.59</c:v>
                </c:pt>
                <c:pt idx="19">
                  <c:v>165748.21</c:v>
                </c:pt>
                <c:pt idx="20">
                  <c:v>154067.65</c:v>
                </c:pt>
                <c:pt idx="21">
                  <c:v>141628.63</c:v>
                </c:pt>
                <c:pt idx="22">
                  <c:v>128397.61</c:v>
                </c:pt>
                <c:pt idx="23">
                  <c:v>114339.75</c:v>
                </c:pt>
                <c:pt idx="24">
                  <c:v>99418.819999999992</c:v>
                </c:pt>
                <c:pt idx="25">
                  <c:v>83597.2</c:v>
                </c:pt>
              </c:numCache>
            </c:numRef>
          </c:val>
          <c:smooth val="0"/>
          <c:extLst>
            <c:ext xmlns:c16="http://schemas.microsoft.com/office/drawing/2014/chart" uri="{C3380CC4-5D6E-409C-BE32-E72D297353CC}">
              <c16:uniqueId val="{00000000-5510-4889-A03C-A95C789A18E6}"/>
            </c:ext>
          </c:extLst>
        </c:ser>
        <c:ser>
          <c:idx val="1"/>
          <c:order val="1"/>
          <c:tx>
            <c:strRef>
              <c:f>Tabelle1!$L$14</c:f>
              <c:strCache>
                <c:ptCount val="1"/>
                <c:pt idx="0">
                  <c:v>Kaufpreis derzeitige Anbieter am Markt</c:v>
                </c:pt>
              </c:strCache>
            </c:strRef>
          </c:tx>
          <c:spPr>
            <a:ln w="28575" cap="rnd">
              <a:solidFill>
                <a:schemeClr val="accent2"/>
              </a:solidFill>
              <a:round/>
            </a:ln>
            <a:effectLst/>
          </c:spPr>
          <c:marker>
            <c:symbol val="none"/>
          </c:marker>
          <c:cat>
            <c:numRef>
              <c:f>Tabelle1!$J$15:$J$40</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Tabelle1!$L$15:$L$40</c:f>
              <c:numCache>
                <c:formatCode>#,##0.00</c:formatCode>
                <c:ptCount val="26"/>
                <c:pt idx="0">
                  <c:v>280000</c:v>
                </c:pt>
                <c:pt idx="1">
                  <c:v>288400</c:v>
                </c:pt>
                <c:pt idx="2">
                  <c:v>297052</c:v>
                </c:pt>
                <c:pt idx="3">
                  <c:v>305964</c:v>
                </c:pt>
                <c:pt idx="4">
                  <c:v>315143</c:v>
                </c:pt>
                <c:pt idx="5">
                  <c:v>324597</c:v>
                </c:pt>
                <c:pt idx="6">
                  <c:v>334335</c:v>
                </c:pt>
                <c:pt idx="7">
                  <c:v>344365</c:v>
                </c:pt>
                <c:pt idx="8">
                  <c:v>354696</c:v>
                </c:pt>
                <c:pt idx="9">
                  <c:v>365337</c:v>
                </c:pt>
                <c:pt idx="10">
                  <c:v>376297</c:v>
                </c:pt>
                <c:pt idx="11">
                  <c:v>387586</c:v>
                </c:pt>
                <c:pt idx="12">
                  <c:v>399214</c:v>
                </c:pt>
                <c:pt idx="13">
                  <c:v>411190</c:v>
                </c:pt>
                <c:pt idx="14">
                  <c:v>423526</c:v>
                </c:pt>
                <c:pt idx="15">
                  <c:v>436232</c:v>
                </c:pt>
                <c:pt idx="16">
                  <c:v>449319</c:v>
                </c:pt>
                <c:pt idx="17">
                  <c:v>462799</c:v>
                </c:pt>
                <c:pt idx="18">
                  <c:v>476683</c:v>
                </c:pt>
                <c:pt idx="19">
                  <c:v>490983</c:v>
                </c:pt>
                <c:pt idx="20">
                  <c:v>505712</c:v>
                </c:pt>
                <c:pt idx="21">
                  <c:v>520883</c:v>
                </c:pt>
                <c:pt idx="22">
                  <c:v>536509</c:v>
                </c:pt>
                <c:pt idx="23">
                  <c:v>552604</c:v>
                </c:pt>
                <c:pt idx="24">
                  <c:v>569182</c:v>
                </c:pt>
                <c:pt idx="25">
                  <c:v>586257</c:v>
                </c:pt>
              </c:numCache>
            </c:numRef>
          </c:val>
          <c:smooth val="0"/>
          <c:extLst>
            <c:ext xmlns:c16="http://schemas.microsoft.com/office/drawing/2014/chart" uri="{C3380CC4-5D6E-409C-BE32-E72D297353CC}">
              <c16:uniqueId val="{00000001-5510-4889-A03C-A95C789A18E6}"/>
            </c:ext>
          </c:extLst>
        </c:ser>
        <c:dLbls>
          <c:showLegendKey val="0"/>
          <c:showVal val="0"/>
          <c:showCatName val="0"/>
          <c:showSerName val="0"/>
          <c:showPercent val="0"/>
          <c:showBubbleSize val="0"/>
        </c:dLbls>
        <c:smooth val="0"/>
        <c:axId val="612410015"/>
        <c:axId val="612410495"/>
      </c:lineChart>
      <c:catAx>
        <c:axId val="61241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2410495"/>
        <c:crosses val="autoZero"/>
        <c:auto val="1"/>
        <c:lblAlgn val="ctr"/>
        <c:lblOffset val="100"/>
        <c:noMultiLvlLbl val="0"/>
      </c:catAx>
      <c:valAx>
        <c:axId val="6124104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241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1375E-0F05-4BC1-A7B8-92BA87EC4573}" type="datetimeFigureOut">
              <a:rPr lang="de-AT" smtClean="0"/>
              <a:t>25.04.2024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F2D5-9617-4D27-B704-04AC03D41BC2}" type="slidenum">
              <a:rPr lang="de-AT" smtClean="0"/>
              <a:t>‹Nr.›</a:t>
            </a:fld>
            <a:endParaRPr lang="de-AT"/>
          </a:p>
        </p:txBody>
      </p:sp>
    </p:spTree>
    <p:extLst>
      <p:ext uri="{BB962C8B-B14F-4D97-AF65-F5344CB8AC3E}">
        <p14:creationId xmlns:p14="http://schemas.microsoft.com/office/powerpoint/2010/main" val="312670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CF0F2D5-9617-4D27-B704-04AC03D41BC2}" type="slidenum">
              <a:rPr lang="de-AT" smtClean="0"/>
              <a:t>19</a:t>
            </a:fld>
            <a:endParaRPr lang="de-AT"/>
          </a:p>
        </p:txBody>
      </p:sp>
    </p:spTree>
    <p:extLst>
      <p:ext uri="{BB962C8B-B14F-4D97-AF65-F5344CB8AC3E}">
        <p14:creationId xmlns:p14="http://schemas.microsoft.com/office/powerpoint/2010/main" val="290314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CF0F2D5-9617-4D27-B704-04AC03D41BC2}" type="slidenum">
              <a:rPr lang="de-AT" smtClean="0"/>
              <a:t>21</a:t>
            </a:fld>
            <a:endParaRPr lang="de-AT"/>
          </a:p>
        </p:txBody>
      </p:sp>
    </p:spTree>
    <p:extLst>
      <p:ext uri="{BB962C8B-B14F-4D97-AF65-F5344CB8AC3E}">
        <p14:creationId xmlns:p14="http://schemas.microsoft.com/office/powerpoint/2010/main" val="273773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E4BF1DC-3713-4C93-938E-FEB2444EA963}" type="datetimeFigureOut">
              <a:rPr lang="de-AT" smtClean="0"/>
              <a:t>25.04.2024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26313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4BF1DC-3713-4C93-938E-FEB2444EA963}" type="datetimeFigureOut">
              <a:rPr lang="de-AT" smtClean="0"/>
              <a:t>25.04.2024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182141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4BF1DC-3713-4C93-938E-FEB2444EA963}" type="datetimeFigureOut">
              <a:rPr lang="de-AT" smtClean="0"/>
              <a:t>25.04.2024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9421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4BF1DC-3713-4C93-938E-FEB2444EA963}" type="datetimeFigureOut">
              <a:rPr lang="de-AT" smtClean="0"/>
              <a:t>25.04.2024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263547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4BF1DC-3713-4C93-938E-FEB2444EA963}" type="datetimeFigureOut">
              <a:rPr lang="de-AT" smtClean="0"/>
              <a:t>25.04.2024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151588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E4BF1DC-3713-4C93-938E-FEB2444EA963}" type="datetimeFigureOut">
              <a:rPr lang="de-AT" smtClean="0"/>
              <a:t>25.04.2024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32859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E4BF1DC-3713-4C93-938E-FEB2444EA963}" type="datetimeFigureOut">
              <a:rPr lang="de-AT" smtClean="0"/>
              <a:t>25.04.2024</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20557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E4BF1DC-3713-4C93-938E-FEB2444EA963}" type="datetimeFigureOut">
              <a:rPr lang="de-AT" smtClean="0"/>
              <a:t>25.04.2024</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124003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BF1DC-3713-4C93-938E-FEB2444EA963}" type="datetimeFigureOut">
              <a:rPr lang="de-AT" smtClean="0"/>
              <a:t>25.04.2024</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21057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E4BF1DC-3713-4C93-938E-FEB2444EA963}" type="datetimeFigureOut">
              <a:rPr lang="de-AT" smtClean="0"/>
              <a:t>25.04.2024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344986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E4BF1DC-3713-4C93-938E-FEB2444EA963}" type="datetimeFigureOut">
              <a:rPr lang="de-AT" smtClean="0"/>
              <a:t>25.04.2024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1ABB6A7-3444-43AF-9B62-012E46414933}" type="slidenum">
              <a:rPr lang="de-AT" smtClean="0"/>
              <a:t>‹Nr.›</a:t>
            </a:fld>
            <a:endParaRPr lang="de-AT"/>
          </a:p>
        </p:txBody>
      </p:sp>
    </p:spTree>
    <p:extLst>
      <p:ext uri="{BB962C8B-B14F-4D97-AF65-F5344CB8AC3E}">
        <p14:creationId xmlns:p14="http://schemas.microsoft.com/office/powerpoint/2010/main" val="334803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F1DC-3713-4C93-938E-FEB2444EA963}" type="datetimeFigureOut">
              <a:rPr lang="de-AT" smtClean="0"/>
              <a:t>25.04.2024</a:t>
            </a:fld>
            <a:endParaRPr lang="de-A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BB6A7-3444-43AF-9B62-012E46414933}" type="slidenum">
              <a:rPr lang="de-AT" smtClean="0"/>
              <a:t>‹Nr.›</a:t>
            </a:fld>
            <a:endParaRPr lang="de-AT"/>
          </a:p>
        </p:txBody>
      </p:sp>
    </p:spTree>
    <p:extLst>
      <p:ext uri="{BB962C8B-B14F-4D97-AF65-F5344CB8AC3E}">
        <p14:creationId xmlns:p14="http://schemas.microsoft.com/office/powerpoint/2010/main" val="16360258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bbb-genossenschaft.com"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www.bbb-genossenschaf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Schrift, Logo, Symbol enthält.&#10;&#10;Automatisch generierte Beschreibung">
            <a:extLst>
              <a:ext uri="{FF2B5EF4-FFF2-40B4-BE49-F238E27FC236}">
                <a16:creationId xmlns:a16="http://schemas.microsoft.com/office/drawing/2014/main" id="{94836378-097E-BE71-C1F6-434434C4CC03}"/>
              </a:ext>
            </a:extLst>
          </p:cNvPr>
          <p:cNvPicPr>
            <a:picLocks noChangeAspect="1"/>
          </p:cNvPicPr>
          <p:nvPr/>
        </p:nvPicPr>
        <p:blipFill>
          <a:blip r:embed="rId2" cstate="print">
            <a:alphaModFix/>
            <a:extLst>
              <a:ext uri="{28A0092B-C50C-407E-A947-70E740481C1C}">
                <a14:useLocalDpi xmlns:a14="http://schemas.microsoft.com/office/drawing/2010/main" val="0"/>
              </a:ext>
            </a:extLst>
          </a:blip>
          <a:srcRect/>
          <a:stretch>
            <a:fillRect/>
          </a:stretch>
        </p:blipFill>
        <p:spPr bwMode="auto">
          <a:xfrm>
            <a:off x="3223751" y="430236"/>
            <a:ext cx="5744497" cy="2998764"/>
          </a:xfrm>
          <a:prstGeom prst="rect">
            <a:avLst/>
          </a:prstGeom>
          <a:solidFill>
            <a:srgbClr val="00B0F0"/>
          </a:solidFill>
          <a:ln>
            <a:noFill/>
          </a:ln>
        </p:spPr>
      </p:pic>
      <p:sp>
        <p:nvSpPr>
          <p:cNvPr id="2" name="Titel 1">
            <a:extLst>
              <a:ext uri="{FF2B5EF4-FFF2-40B4-BE49-F238E27FC236}">
                <a16:creationId xmlns:a16="http://schemas.microsoft.com/office/drawing/2014/main" id="{E5D841FC-D1B5-3589-9D72-622AC1426254}"/>
              </a:ext>
            </a:extLst>
          </p:cNvPr>
          <p:cNvSpPr>
            <a:spLocks noGrp="1"/>
          </p:cNvSpPr>
          <p:nvPr>
            <p:ph type="title"/>
          </p:nvPr>
        </p:nvSpPr>
        <p:spPr/>
        <p:txBody>
          <a:bodyPr>
            <a:normAutofit/>
          </a:bodyPr>
          <a:lstStyle/>
          <a:p>
            <a:r>
              <a:rPr lang="de-AT" sz="2800" b="1" dirty="0"/>
              <a:t>				</a:t>
            </a:r>
            <a:r>
              <a:rPr lang="de-AT" sz="3600" b="1" dirty="0"/>
              <a:t>Marienplatz 13</a:t>
            </a:r>
            <a:br>
              <a:rPr lang="de-AT" sz="3600" b="1" dirty="0"/>
            </a:br>
            <a:r>
              <a:rPr lang="de-AT" sz="3600" b="1" dirty="0"/>
              <a:t>				7021 </a:t>
            </a:r>
            <a:r>
              <a:rPr lang="de-AT" sz="3600" b="1" dirty="0" err="1"/>
              <a:t>Draßburg</a:t>
            </a:r>
            <a:endParaRPr lang="de-AT" sz="3600" b="1" dirty="0"/>
          </a:p>
        </p:txBody>
      </p:sp>
      <p:sp>
        <p:nvSpPr>
          <p:cNvPr id="3" name="Untertitel 2">
            <a:extLst>
              <a:ext uri="{FF2B5EF4-FFF2-40B4-BE49-F238E27FC236}">
                <a16:creationId xmlns:a16="http://schemas.microsoft.com/office/drawing/2014/main" id="{E28DC7F0-7D2E-4D6E-0982-7F361789E730}"/>
              </a:ext>
            </a:extLst>
          </p:cNvPr>
          <p:cNvSpPr>
            <a:spLocks noGrp="1"/>
          </p:cNvSpPr>
          <p:nvPr>
            <p:ph type="body" idx="1"/>
          </p:nvPr>
        </p:nvSpPr>
        <p:spPr/>
        <p:txBody>
          <a:bodyPr>
            <a:normAutofit/>
          </a:bodyPr>
          <a:lstStyle/>
          <a:p>
            <a:r>
              <a:rPr lang="de-AT" sz="2800" dirty="0"/>
              <a:t>			</a:t>
            </a:r>
            <a:r>
              <a:rPr lang="de-AT" sz="2800" b="1" dirty="0">
                <a:solidFill>
                  <a:schemeClr val="tx1"/>
                </a:solidFill>
                <a:hlinkClick r:id="rId3">
                  <a:extLst>
                    <a:ext uri="{A12FA001-AC4F-418D-AE19-62706E023703}">
                      <ahyp:hlinkClr xmlns:ahyp="http://schemas.microsoft.com/office/drawing/2018/hyperlinkcolor" val="tx"/>
                    </a:ext>
                  </a:extLst>
                </a:hlinkClick>
              </a:rPr>
              <a:t>office@bbb-genossenschaft.com</a:t>
            </a:r>
            <a:endParaRPr lang="de-AT" sz="2800" b="1" dirty="0">
              <a:solidFill>
                <a:schemeClr val="tx1"/>
              </a:solidFill>
            </a:endParaRPr>
          </a:p>
          <a:p>
            <a:r>
              <a:rPr lang="de-AT" sz="2800" b="1" dirty="0">
                <a:solidFill>
                  <a:schemeClr val="tx1"/>
                </a:solidFill>
              </a:rPr>
              <a:t>			</a:t>
            </a:r>
            <a:r>
              <a:rPr lang="de-AT" sz="2800" b="1" dirty="0">
                <a:solidFill>
                  <a:schemeClr val="tx1"/>
                </a:solidFill>
                <a:hlinkClick r:id="rId4">
                  <a:extLst>
                    <a:ext uri="{A12FA001-AC4F-418D-AE19-62706E023703}">
                      <ahyp:hlinkClr xmlns:ahyp="http://schemas.microsoft.com/office/drawing/2018/hyperlinkcolor" val="tx"/>
                    </a:ext>
                  </a:extLst>
                </a:hlinkClick>
              </a:rPr>
              <a:t>www.bbb-genossenschaft.com</a:t>
            </a:r>
            <a:endParaRPr lang="de-AT" sz="2800" b="1" dirty="0">
              <a:solidFill>
                <a:schemeClr val="tx1"/>
              </a:solidFill>
            </a:endParaRPr>
          </a:p>
          <a:p>
            <a:endParaRPr lang="de-AT" sz="2800" dirty="0"/>
          </a:p>
        </p:txBody>
      </p:sp>
    </p:spTree>
    <p:extLst>
      <p:ext uri="{BB962C8B-B14F-4D97-AF65-F5344CB8AC3E}">
        <p14:creationId xmlns:p14="http://schemas.microsoft.com/office/powerpoint/2010/main" val="740311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046994A-F280-127A-2C02-AE81A15883B9}"/>
              </a:ext>
            </a:extLst>
          </p:cNvPr>
          <p:cNvSpPr>
            <a:spLocks noGrp="1"/>
          </p:cNvSpPr>
          <p:nvPr>
            <p:ph idx="1"/>
          </p:nvPr>
        </p:nvSpPr>
        <p:spPr>
          <a:xfrm>
            <a:off x="717620" y="408808"/>
            <a:ext cx="10515600" cy="4351338"/>
          </a:xfrm>
        </p:spPr>
        <p:txBody>
          <a:bodyPr>
            <a:noAutofit/>
          </a:bodyPr>
          <a:lstStyle/>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im Wesentlichen werden nur die Zinsaufwände der Genossenschaft während der Mietdauer von der Nettomiete abgezogen, die restliche Miete wird auf den Kaufpreis angerechnet. Somit besteht vollständige Planbarkeit und Transparenz für Ihren späteren Kauf, unabhängig von der Entwicklung steigender Immobilienpreise</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keine Beschränkung unserer Genossenschaft durch das Wohnungsgemeinnützigkeitsgesetz, somit vollkommene Flexibilität und individuelles Eingehen auf die Wünsche unserer Kunden</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extrem schlanke Kosten im Vergleich zum Mitbewerber</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8380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E180139-D06D-EEF0-89B2-E8011808437E}"/>
              </a:ext>
            </a:extLst>
          </p:cNvPr>
          <p:cNvSpPr>
            <a:spLocks noGrp="1"/>
          </p:cNvSpPr>
          <p:nvPr>
            <p:ph idx="1"/>
          </p:nvPr>
        </p:nvSpPr>
        <p:spPr/>
        <p:txBody>
          <a:bodyPr/>
          <a:lstStyle/>
          <a:p>
            <a:pPr marL="0" indent="0">
              <a:buNone/>
            </a:pPr>
            <a:r>
              <a:rPr lang="de-DE" dirty="0"/>
              <a:t>Vergleicht man in einer Modellrechnung die Entwicklung des Kaufpreises bei Ausübung der Kaufoption bei der BBB Genossenschaft </a:t>
            </a:r>
            <a:r>
              <a:rPr lang="de-DE" dirty="0" err="1"/>
              <a:t>e.Gen</a:t>
            </a:r>
            <a:r>
              <a:rPr lang="de-DE" dirty="0"/>
              <a:t>. und beim </a:t>
            </a:r>
            <a:r>
              <a:rPr lang="de-DE" dirty="0" err="1"/>
              <a:t>Mitbewerb</a:t>
            </a:r>
            <a:r>
              <a:rPr lang="de-DE" dirty="0"/>
              <a:t> am Markt, dann sieht man sofort das wesentliche Alleinstellungsmerkmal der BBB Genossenschaft: der Kaufpreis bei Ausübung der Kaufoption ist jährlich fallend, während er beim </a:t>
            </a:r>
            <a:r>
              <a:rPr lang="de-DE" dirty="0" err="1"/>
              <a:t>Mitbewerb</a:t>
            </a:r>
            <a:r>
              <a:rPr lang="de-DE" dirty="0"/>
              <a:t> am Markt von der zukünftigen Entwicklung der Immobilienpreise abhängt, die Differenz wird jährlich größer:</a:t>
            </a:r>
            <a:endParaRPr lang="de-AT" dirty="0"/>
          </a:p>
        </p:txBody>
      </p:sp>
    </p:spTree>
    <p:extLst>
      <p:ext uri="{BB962C8B-B14F-4D97-AF65-F5344CB8AC3E}">
        <p14:creationId xmlns:p14="http://schemas.microsoft.com/office/powerpoint/2010/main" val="15864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3BBDAAC7-74F0-4FC8-2338-4621A7D7AECD}"/>
              </a:ext>
            </a:extLst>
          </p:cNvPr>
          <p:cNvGraphicFramePr/>
          <p:nvPr>
            <p:extLst>
              <p:ext uri="{D42A27DB-BD31-4B8C-83A1-F6EECF244321}">
                <p14:modId xmlns:p14="http://schemas.microsoft.com/office/powerpoint/2010/main" val="1336132518"/>
              </p:ext>
            </p:extLst>
          </p:nvPr>
        </p:nvGraphicFramePr>
        <p:xfrm>
          <a:off x="599768" y="383459"/>
          <a:ext cx="11139947" cy="6184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328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FBBD0-DB08-28AD-64B2-CD6E35E1755E}"/>
              </a:ext>
            </a:extLst>
          </p:cNvPr>
          <p:cNvSpPr>
            <a:spLocks noGrp="1"/>
          </p:cNvSpPr>
          <p:nvPr>
            <p:ph type="title"/>
          </p:nvPr>
        </p:nvSpPr>
        <p:spPr/>
        <p:txBody>
          <a:bodyPr/>
          <a:lstStyle/>
          <a:p>
            <a:pPr algn="ctr"/>
            <a:r>
              <a:rPr lang="de-DE" b="1" u="sng" dirty="0"/>
              <a:t>Folgende Objekte werden in der BBB Genossenschaft zum Mietkauf angeboten</a:t>
            </a:r>
            <a:endParaRPr lang="de-AT" b="1" u="sng" dirty="0"/>
          </a:p>
        </p:txBody>
      </p:sp>
      <p:sp>
        <p:nvSpPr>
          <p:cNvPr id="3" name="Inhaltsplatzhalter 2">
            <a:extLst>
              <a:ext uri="{FF2B5EF4-FFF2-40B4-BE49-F238E27FC236}">
                <a16:creationId xmlns:a16="http://schemas.microsoft.com/office/drawing/2014/main" id="{04E96733-780C-DA6C-768C-9FF0E5F64B7D}"/>
              </a:ext>
            </a:extLst>
          </p:cNvPr>
          <p:cNvSpPr>
            <a:spLocks noGrp="1"/>
          </p:cNvSpPr>
          <p:nvPr>
            <p:ph idx="1"/>
          </p:nvPr>
        </p:nvSpPr>
        <p:spPr/>
        <p:txBody>
          <a:bodyPr>
            <a:normAutofit fontScale="92500" lnSpcReduction="10000"/>
          </a:bodyPr>
          <a:lstStyle/>
          <a:p>
            <a:r>
              <a:rPr lang="de-DE" dirty="0"/>
              <a:t>Reihenhäuser und Wohnungen aus unserem eigenen Bestand</a:t>
            </a:r>
          </a:p>
          <a:p>
            <a:r>
              <a:rPr lang="de-DE" dirty="0"/>
              <a:t>Privatkunden mit Einfamilienhäusern können durch das Mietkaufmodell von unseren günstigen Finanzierungskonditionen profitieren: Sie errichten Ihr Eigenheim mit 20 % Eigenmitteln und profitieren von unseren sehr preiswerten Baukosten, außerdem geben wir Ihnen den Vorsteuerabzug unserer Genossenschaft weiter</a:t>
            </a:r>
          </a:p>
          <a:p>
            <a:r>
              <a:rPr lang="de-DE" dirty="0"/>
              <a:t>Auch bestehende gebaute Objekte können mit einem Wert von maximal  80 % des Verkehrswertes in die Genossenschaft übertragen werden (verkaufen und zurück mieten)</a:t>
            </a:r>
          </a:p>
          <a:p>
            <a:r>
              <a:rPr lang="de-DE" dirty="0"/>
              <a:t>Projekte von anderen Bauträgern werden wir auch, mit einem Abschlag zum Marktwert, in die Genossenschaft in das Mietkaufmodell aufnehmen.</a:t>
            </a:r>
          </a:p>
          <a:p>
            <a:endParaRPr lang="de-AT" dirty="0"/>
          </a:p>
        </p:txBody>
      </p:sp>
    </p:spTree>
    <p:extLst>
      <p:ext uri="{BB962C8B-B14F-4D97-AF65-F5344CB8AC3E}">
        <p14:creationId xmlns:p14="http://schemas.microsoft.com/office/powerpoint/2010/main" val="381926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67733-6D03-AF72-FAC4-1EC915327FF4}"/>
              </a:ext>
            </a:extLst>
          </p:cNvPr>
          <p:cNvSpPr>
            <a:spLocks noGrp="1"/>
          </p:cNvSpPr>
          <p:nvPr>
            <p:ph type="title"/>
          </p:nvPr>
        </p:nvSpPr>
        <p:spPr>
          <a:xfrm>
            <a:off x="170821" y="0"/>
            <a:ext cx="11836958" cy="1325563"/>
          </a:xfrm>
        </p:spPr>
        <p:txBody>
          <a:bodyPr>
            <a:normAutofit/>
          </a:bodyPr>
          <a:lstStyle/>
          <a:p>
            <a:pPr algn="ctr"/>
            <a:r>
              <a:rPr lang="de-DE" sz="3200" b="1" u="sng" dirty="0"/>
              <a:t>Beispiel Einfamilienhaus – privater Käufer versus Genossenschaftsmodell</a:t>
            </a:r>
            <a:endParaRPr lang="de-AT" sz="3200" b="1" u="sng" dirty="0"/>
          </a:p>
        </p:txBody>
      </p:sp>
      <p:graphicFrame>
        <p:nvGraphicFramePr>
          <p:cNvPr id="3" name="Tabelle 2">
            <a:extLst>
              <a:ext uri="{FF2B5EF4-FFF2-40B4-BE49-F238E27FC236}">
                <a16:creationId xmlns:a16="http://schemas.microsoft.com/office/drawing/2014/main" id="{3314ABC7-7312-6408-EF23-A566CAD502F8}"/>
              </a:ext>
            </a:extLst>
          </p:cNvPr>
          <p:cNvGraphicFramePr>
            <a:graphicFrameLocks noGrp="1"/>
          </p:cNvGraphicFramePr>
          <p:nvPr>
            <p:extLst>
              <p:ext uri="{D42A27DB-BD31-4B8C-83A1-F6EECF244321}">
                <p14:modId xmlns:p14="http://schemas.microsoft.com/office/powerpoint/2010/main" val="2782477695"/>
              </p:ext>
            </p:extLst>
          </p:nvPr>
        </p:nvGraphicFramePr>
        <p:xfrm>
          <a:off x="281354" y="1026552"/>
          <a:ext cx="11646038" cy="5661396"/>
        </p:xfrm>
        <a:graphic>
          <a:graphicData uri="http://schemas.openxmlformats.org/drawingml/2006/table">
            <a:tbl>
              <a:tblPr firstRow="1" firstCol="1" bandRow="1">
                <a:tableStyleId>{5C22544A-7EE6-4342-B048-85BDC9FD1C3A}</a:tableStyleId>
              </a:tblPr>
              <a:tblGrid>
                <a:gridCol w="2969506">
                  <a:extLst>
                    <a:ext uri="{9D8B030D-6E8A-4147-A177-3AD203B41FA5}">
                      <a16:colId xmlns:a16="http://schemas.microsoft.com/office/drawing/2014/main" val="1065616076"/>
                    </a:ext>
                  </a:extLst>
                </a:gridCol>
                <a:gridCol w="1902342">
                  <a:extLst>
                    <a:ext uri="{9D8B030D-6E8A-4147-A177-3AD203B41FA5}">
                      <a16:colId xmlns:a16="http://schemas.microsoft.com/office/drawing/2014/main" val="1179261634"/>
                    </a:ext>
                  </a:extLst>
                </a:gridCol>
                <a:gridCol w="2969506">
                  <a:extLst>
                    <a:ext uri="{9D8B030D-6E8A-4147-A177-3AD203B41FA5}">
                      <a16:colId xmlns:a16="http://schemas.microsoft.com/office/drawing/2014/main" val="3542100016"/>
                    </a:ext>
                  </a:extLst>
                </a:gridCol>
                <a:gridCol w="1902342">
                  <a:extLst>
                    <a:ext uri="{9D8B030D-6E8A-4147-A177-3AD203B41FA5}">
                      <a16:colId xmlns:a16="http://schemas.microsoft.com/office/drawing/2014/main" val="837406610"/>
                    </a:ext>
                  </a:extLst>
                </a:gridCol>
                <a:gridCol w="1902342">
                  <a:extLst>
                    <a:ext uri="{9D8B030D-6E8A-4147-A177-3AD203B41FA5}">
                      <a16:colId xmlns:a16="http://schemas.microsoft.com/office/drawing/2014/main" val="1050737082"/>
                    </a:ext>
                  </a:extLst>
                </a:gridCol>
              </a:tblGrid>
              <a:tr h="414002">
                <a:tc>
                  <a:txBody>
                    <a:bodyPr/>
                    <a:lstStyle/>
                    <a:p>
                      <a:pPr>
                        <a:lnSpc>
                          <a:spcPct val="107000"/>
                        </a:lnSpc>
                        <a:spcAft>
                          <a:spcPts val="800"/>
                        </a:spcAft>
                      </a:pPr>
                      <a:r>
                        <a:rPr lang="de-AT" sz="1400" kern="100">
                          <a:effectLst/>
                        </a:rPr>
                        <a:t>Variante A: Privater Käufer kauft sofort Grundstück und Haus</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Kosten Variante A</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Variante B: Mietkaufmodell der Genossenschaft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Kosten Variante B</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Differenz</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3142603470"/>
                  </a:ext>
                </a:extLst>
              </a:tr>
              <a:tr h="201655">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3319375668"/>
                  </a:ext>
                </a:extLst>
              </a:tr>
              <a:tr h="380443">
                <a:tc>
                  <a:txBody>
                    <a:bodyPr/>
                    <a:lstStyle/>
                    <a:p>
                      <a:pPr>
                        <a:lnSpc>
                          <a:spcPct val="107000"/>
                        </a:lnSpc>
                        <a:spcAft>
                          <a:spcPts val="800"/>
                        </a:spcAft>
                      </a:pPr>
                      <a:r>
                        <a:rPr lang="de-AT" sz="1400" kern="100">
                          <a:effectLst/>
                        </a:rPr>
                        <a:t>Kauf des Grundstücks (ohne MwSt.)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€ 60.000,00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Kauf des Grundstücks (ohne MwSt.)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€ 60.000,00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3801814287"/>
                  </a:ext>
                </a:extLst>
              </a:tr>
              <a:tr h="575576">
                <a:tc>
                  <a:txBody>
                    <a:bodyPr/>
                    <a:lstStyle/>
                    <a:p>
                      <a:pPr>
                        <a:lnSpc>
                          <a:spcPct val="107000"/>
                        </a:lnSpc>
                        <a:spcAft>
                          <a:spcPts val="800"/>
                        </a:spcAft>
                      </a:pPr>
                      <a:r>
                        <a:rPr lang="de-AT" sz="1400" kern="100">
                          <a:effectLst/>
                        </a:rPr>
                        <a:t>Kosten des Hauses inkl. MwSt.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€ 432.000,00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Kosten des Hauses (Mehrwertsteuer wird zurückerstattet)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€ 360.000,00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€ 72.000,00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4183014186"/>
                  </a:ext>
                </a:extLst>
              </a:tr>
              <a:tr h="201655">
                <a:tc>
                  <a:txBody>
                    <a:bodyPr/>
                    <a:lstStyle/>
                    <a:p>
                      <a:pPr>
                        <a:lnSpc>
                          <a:spcPct val="107000"/>
                        </a:lnSpc>
                        <a:spcAft>
                          <a:spcPts val="800"/>
                        </a:spcAft>
                      </a:pPr>
                      <a:r>
                        <a:rPr lang="de-AT" sz="1400" kern="100">
                          <a:effectLst/>
                        </a:rPr>
                        <a:t>Kosten gesamt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€ 492.000,00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Kosten gesamt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€ 420.000,00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€ 72.000,00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2731721154"/>
                  </a:ext>
                </a:extLst>
              </a:tr>
              <a:tr h="414002">
                <a:tc>
                  <a:txBody>
                    <a:bodyPr/>
                    <a:lstStyle/>
                    <a:p>
                      <a:pPr>
                        <a:lnSpc>
                          <a:spcPct val="107000"/>
                        </a:lnSpc>
                        <a:spcAft>
                          <a:spcPts val="800"/>
                        </a:spcAft>
                      </a:pPr>
                      <a:r>
                        <a:rPr lang="de-AT" sz="1400" kern="100">
                          <a:effectLst/>
                        </a:rPr>
                        <a:t>Grundbuchkosten 3,5 % + 1,1 %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dirty="0">
                          <a:effectLst/>
                        </a:rPr>
                        <a:t>€ 22.632,00</a:t>
                      </a:r>
                      <a:endParaRPr lang="de-AT"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Grundbuchkosten 3,5 % + 1,1 % (nur Grundstück)</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€ 2.760,00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dirty="0">
                          <a:effectLst/>
                        </a:rPr>
                        <a:t>€ 19.872,00</a:t>
                      </a:r>
                      <a:endParaRPr lang="de-AT"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1404537471"/>
                  </a:ext>
                </a:extLst>
              </a:tr>
              <a:tr h="414002">
                <a:tc>
                  <a:txBody>
                    <a:bodyPr/>
                    <a:lstStyle/>
                    <a:p>
                      <a:pPr>
                        <a:lnSpc>
                          <a:spcPct val="107000"/>
                        </a:lnSpc>
                        <a:spcAft>
                          <a:spcPts val="800"/>
                        </a:spcAft>
                      </a:pPr>
                      <a:r>
                        <a:rPr lang="de-AT" sz="1400" kern="100">
                          <a:effectLst/>
                        </a:rPr>
                        <a:t>Notarkosten 1,8 % von Grundstück und Haus</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€ 8.856,00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Notarkosten netto 1,0 % nur vom Grundstück</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€ 900,00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€ 7.956,00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824741777"/>
                  </a:ext>
                </a:extLst>
              </a:tr>
              <a:tr h="269824">
                <a:tc>
                  <a:txBody>
                    <a:bodyPr/>
                    <a:lstStyle/>
                    <a:p>
                      <a:pPr>
                        <a:lnSpc>
                          <a:spcPct val="107000"/>
                        </a:lnSpc>
                        <a:spcAft>
                          <a:spcPts val="800"/>
                        </a:spcAft>
                      </a:pPr>
                      <a:r>
                        <a:rPr lang="de-AT" sz="1400" kern="100">
                          <a:effectLst/>
                        </a:rPr>
                        <a:t>Summe mit allen Nebenkosten</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€ 523.488,00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€ 423.660,00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€ 99.828,00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2655848304"/>
                  </a:ext>
                </a:extLst>
              </a:tr>
              <a:tr h="201655">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1911955838"/>
                  </a:ext>
                </a:extLst>
              </a:tr>
              <a:tr h="247699">
                <a:tc>
                  <a:txBody>
                    <a:bodyPr/>
                    <a:lstStyle/>
                    <a:p>
                      <a:pPr>
                        <a:lnSpc>
                          <a:spcPct val="107000"/>
                        </a:lnSpc>
                        <a:spcAft>
                          <a:spcPts val="800"/>
                        </a:spcAft>
                      </a:pPr>
                      <a:r>
                        <a:rPr lang="de-AT" sz="1400" kern="100">
                          <a:effectLst/>
                        </a:rPr>
                        <a:t>Erforderliche Eigenmittel 20 %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€ 104.698,00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Erforderliche Eigenmittel 20 %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€ 84.732,00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€ 19.966,00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680210009"/>
                  </a:ext>
                </a:extLst>
              </a:tr>
              <a:tr h="380443">
                <a:tc>
                  <a:txBody>
                    <a:bodyPr/>
                    <a:lstStyle/>
                    <a:p>
                      <a:pPr>
                        <a:lnSpc>
                          <a:spcPct val="107000"/>
                        </a:lnSpc>
                        <a:spcAft>
                          <a:spcPts val="800"/>
                        </a:spcAft>
                      </a:pPr>
                      <a:r>
                        <a:rPr lang="de-AT" sz="1400" kern="100">
                          <a:effectLst/>
                        </a:rPr>
                        <a:t>Restdarlehen für den Kunden</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€ 418.790,00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Restdarlehen für die Genossenschaft</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€ 338.928,00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€ 79.862,00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1014022943"/>
                  </a:ext>
                </a:extLst>
              </a:tr>
              <a:tr h="201655">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894979018"/>
                  </a:ext>
                </a:extLst>
              </a:tr>
              <a:tr h="201655">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774297521"/>
                  </a:ext>
                </a:extLst>
              </a:tr>
              <a:tr h="414002">
                <a:tc>
                  <a:txBody>
                    <a:bodyPr/>
                    <a:lstStyle/>
                    <a:p>
                      <a:pPr>
                        <a:lnSpc>
                          <a:spcPct val="107000"/>
                        </a:lnSpc>
                        <a:spcAft>
                          <a:spcPts val="800"/>
                        </a:spcAft>
                      </a:pPr>
                      <a:r>
                        <a:rPr lang="de-AT" sz="1400" kern="100">
                          <a:effectLst/>
                        </a:rPr>
                        <a:t>Kreditrate Darlehenszins 35 Jahre 4,75 % p.a.</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€ 2.047,28</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Kreditrate Darlehenszins 45 Jahre 3,75 % p.a.</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dirty="0">
                          <a:effectLst/>
                        </a:rPr>
                        <a:t>€ 1.291,85</a:t>
                      </a:r>
                      <a:endParaRPr lang="de-AT"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€ 755,43</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2656437506"/>
                  </a:ext>
                </a:extLst>
              </a:tr>
              <a:tr h="626348">
                <a:tc>
                  <a:txBody>
                    <a:bodyPr/>
                    <a:lstStyle/>
                    <a:p>
                      <a:pPr>
                        <a:lnSpc>
                          <a:spcPct val="107000"/>
                        </a:lnSpc>
                        <a:spcAft>
                          <a:spcPts val="800"/>
                        </a:spcAft>
                      </a:pPr>
                      <a:r>
                        <a:rPr lang="de-AT" sz="1400" kern="100">
                          <a:effectLst/>
                        </a:rPr>
                        <a:t>Dieser Darlehenszinssatz sollte 40 % des Haushaltseinkommens nicht übersteigen</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Dieser Darlehenszinssatz sollte 50 % des Haushaltseinkommens nicht übersteigen</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 </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3407196944"/>
                  </a:ext>
                </a:extLst>
              </a:tr>
              <a:tr h="269824">
                <a:tc>
                  <a:txBody>
                    <a:bodyPr/>
                    <a:lstStyle/>
                    <a:p>
                      <a:pPr>
                        <a:lnSpc>
                          <a:spcPct val="107000"/>
                        </a:lnSpc>
                        <a:spcAft>
                          <a:spcPts val="800"/>
                        </a:spcAft>
                      </a:pPr>
                      <a:r>
                        <a:rPr lang="de-AT" sz="1400" kern="100">
                          <a:effectLst/>
                        </a:rPr>
                        <a:t>benötigtes Haushaltseinkommen</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€ 5.118,00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nSpc>
                          <a:spcPct val="107000"/>
                        </a:lnSpc>
                        <a:spcAft>
                          <a:spcPts val="800"/>
                        </a:spcAft>
                      </a:pPr>
                      <a:r>
                        <a:rPr lang="de-AT" sz="1400" kern="100">
                          <a:effectLst/>
                        </a:rPr>
                        <a:t>benötigtes Haushaltseinkommen</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a:effectLst/>
                        </a:rPr>
                        <a:t>€ 2.584,00</a:t>
                      </a:r>
                      <a:endParaRPr lang="de-AT" sz="1400" kern="10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tc>
                  <a:txBody>
                    <a:bodyPr/>
                    <a:lstStyle/>
                    <a:p>
                      <a:pPr algn="r">
                        <a:lnSpc>
                          <a:spcPct val="107000"/>
                        </a:lnSpc>
                        <a:spcAft>
                          <a:spcPts val="800"/>
                        </a:spcAft>
                      </a:pPr>
                      <a:r>
                        <a:rPr lang="de-AT" sz="1400" kern="100" dirty="0">
                          <a:effectLst/>
                        </a:rPr>
                        <a:t>€ 2.534,00</a:t>
                      </a:r>
                      <a:endParaRPr lang="de-AT"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33654" marR="33654" marT="0" marB="0" anchor="b"/>
                </a:tc>
                <a:extLst>
                  <a:ext uri="{0D108BD9-81ED-4DB2-BD59-A6C34878D82A}">
                    <a16:rowId xmlns:a16="http://schemas.microsoft.com/office/drawing/2014/main" val="373434509"/>
                  </a:ext>
                </a:extLst>
              </a:tr>
            </a:tbl>
          </a:graphicData>
        </a:graphic>
      </p:graphicFrame>
    </p:spTree>
    <p:extLst>
      <p:ext uri="{BB962C8B-B14F-4D97-AF65-F5344CB8AC3E}">
        <p14:creationId xmlns:p14="http://schemas.microsoft.com/office/powerpoint/2010/main" val="339987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D0BB1-EED9-73D7-C9FE-6903EB109BF9}"/>
              </a:ext>
            </a:extLst>
          </p:cNvPr>
          <p:cNvSpPr>
            <a:spLocks noGrp="1"/>
          </p:cNvSpPr>
          <p:nvPr>
            <p:ph type="title"/>
          </p:nvPr>
        </p:nvSpPr>
        <p:spPr/>
        <p:txBody>
          <a:bodyPr/>
          <a:lstStyle/>
          <a:p>
            <a:pPr algn="ctr"/>
            <a:r>
              <a:rPr lang="de-AT" b="1" u="sng" dirty="0"/>
              <a:t>Unsere bestehenden Projekte</a:t>
            </a:r>
          </a:p>
        </p:txBody>
      </p:sp>
      <p:graphicFrame>
        <p:nvGraphicFramePr>
          <p:cNvPr id="4" name="Tabelle 3">
            <a:extLst>
              <a:ext uri="{FF2B5EF4-FFF2-40B4-BE49-F238E27FC236}">
                <a16:creationId xmlns:a16="http://schemas.microsoft.com/office/drawing/2014/main" id="{BFFB0ADD-918C-9F35-2CEC-BF7F251C3F34}"/>
              </a:ext>
            </a:extLst>
          </p:cNvPr>
          <p:cNvGraphicFramePr>
            <a:graphicFrameLocks noGrp="1"/>
          </p:cNvGraphicFramePr>
          <p:nvPr>
            <p:extLst>
              <p:ext uri="{D42A27DB-BD31-4B8C-83A1-F6EECF244321}">
                <p14:modId xmlns:p14="http://schemas.microsoft.com/office/powerpoint/2010/main" val="3808843885"/>
              </p:ext>
            </p:extLst>
          </p:nvPr>
        </p:nvGraphicFramePr>
        <p:xfrm>
          <a:off x="334297" y="1415845"/>
          <a:ext cx="11592233" cy="5053784"/>
        </p:xfrm>
        <a:graphic>
          <a:graphicData uri="http://schemas.openxmlformats.org/drawingml/2006/table">
            <a:tbl>
              <a:tblPr firstRow="1" firstCol="1" bandRow="1">
                <a:tableStyleId>{5C22544A-7EE6-4342-B048-85BDC9FD1C3A}</a:tableStyleId>
              </a:tblPr>
              <a:tblGrid>
                <a:gridCol w="2993862">
                  <a:extLst>
                    <a:ext uri="{9D8B030D-6E8A-4147-A177-3AD203B41FA5}">
                      <a16:colId xmlns:a16="http://schemas.microsoft.com/office/drawing/2014/main" val="758324328"/>
                    </a:ext>
                  </a:extLst>
                </a:gridCol>
                <a:gridCol w="5556608">
                  <a:extLst>
                    <a:ext uri="{9D8B030D-6E8A-4147-A177-3AD203B41FA5}">
                      <a16:colId xmlns:a16="http://schemas.microsoft.com/office/drawing/2014/main" val="3788332459"/>
                    </a:ext>
                  </a:extLst>
                </a:gridCol>
                <a:gridCol w="3041763">
                  <a:extLst>
                    <a:ext uri="{9D8B030D-6E8A-4147-A177-3AD203B41FA5}">
                      <a16:colId xmlns:a16="http://schemas.microsoft.com/office/drawing/2014/main" val="1228890399"/>
                    </a:ext>
                  </a:extLst>
                </a:gridCol>
              </a:tblGrid>
              <a:tr h="579413">
                <a:tc>
                  <a:txBody>
                    <a:bodyPr/>
                    <a:lstStyle/>
                    <a:p>
                      <a:pPr>
                        <a:lnSpc>
                          <a:spcPct val="107000"/>
                        </a:lnSpc>
                        <a:spcAft>
                          <a:spcPts val="800"/>
                        </a:spcAft>
                      </a:pPr>
                      <a:r>
                        <a:rPr lang="de-AT" sz="2400" kern="100">
                          <a:effectLst/>
                        </a:rPr>
                        <a:t>Projekt</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Kurzbeschreibung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Status</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20425887"/>
                  </a:ext>
                </a:extLst>
              </a:tr>
              <a:tr h="1158827">
                <a:tc>
                  <a:txBody>
                    <a:bodyPr/>
                    <a:lstStyle/>
                    <a:p>
                      <a:pPr>
                        <a:lnSpc>
                          <a:spcPct val="107000"/>
                        </a:lnSpc>
                        <a:spcAft>
                          <a:spcPts val="800"/>
                        </a:spcAft>
                      </a:pPr>
                      <a:r>
                        <a:rPr lang="de-AT" sz="2400" kern="100" dirty="0" err="1">
                          <a:effectLst/>
                        </a:rPr>
                        <a:t>Draßburg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Bau von Doppelhäusern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verkaufsbereit</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26060318"/>
                  </a:ext>
                </a:extLst>
              </a:tr>
              <a:tr h="579413">
                <a:tc>
                  <a:txBody>
                    <a:bodyPr/>
                    <a:lstStyle/>
                    <a:p>
                      <a:pPr>
                        <a:lnSpc>
                          <a:spcPct val="107000"/>
                        </a:lnSpc>
                        <a:spcAft>
                          <a:spcPts val="800"/>
                        </a:spcAft>
                      </a:pPr>
                      <a:r>
                        <a:rPr lang="de-AT" sz="2400" kern="100">
                          <a:effectLst/>
                        </a:rPr>
                        <a:t>Eisenstadt</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Bau von Doppelhäusern</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vor Baugenehmigung</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72284950"/>
                  </a:ext>
                </a:extLst>
              </a:tr>
              <a:tr h="579413">
                <a:tc>
                  <a:txBody>
                    <a:bodyPr/>
                    <a:lstStyle/>
                    <a:p>
                      <a:pPr>
                        <a:lnSpc>
                          <a:spcPct val="107000"/>
                        </a:lnSpc>
                        <a:spcAft>
                          <a:spcPts val="800"/>
                        </a:spcAft>
                      </a:pPr>
                      <a:r>
                        <a:rPr lang="de-AT" sz="2400" kern="100" dirty="0">
                          <a:effectLst/>
                        </a:rPr>
                        <a:t>Pöttsching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Bau von kleinen Starterwohnungen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verkaufsbereit</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96708274"/>
                  </a:ext>
                </a:extLst>
              </a:tr>
              <a:tr h="718906">
                <a:tc>
                  <a:txBody>
                    <a:bodyPr/>
                    <a:lstStyle/>
                    <a:p>
                      <a:pPr>
                        <a:lnSpc>
                          <a:spcPct val="107000"/>
                        </a:lnSpc>
                        <a:spcAft>
                          <a:spcPts val="800"/>
                        </a:spcAft>
                      </a:pPr>
                      <a:r>
                        <a:rPr lang="de-AT" sz="2400" kern="100">
                          <a:effectLst/>
                        </a:rPr>
                        <a:t>Breitenbrunn</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Bau von Wohnungen (rund 1.000 m2 WNFL)</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vor Baugenehmigung</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2596639"/>
                  </a:ext>
                </a:extLst>
              </a:tr>
              <a:tr h="718906">
                <a:tc>
                  <a:txBody>
                    <a:bodyPr/>
                    <a:lstStyle/>
                    <a:p>
                      <a:pPr>
                        <a:lnSpc>
                          <a:spcPct val="107000"/>
                        </a:lnSpc>
                        <a:spcAft>
                          <a:spcPts val="800"/>
                        </a:spcAft>
                      </a:pPr>
                      <a:r>
                        <a:rPr lang="de-AT" sz="2400" kern="100">
                          <a:effectLst/>
                        </a:rPr>
                        <a:t>Oberrabnitz</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Bau von Wohnungen (rund 1.200 m2 WNFL)</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vor Baugenehmigung</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71931355"/>
                  </a:ext>
                </a:extLst>
              </a:tr>
              <a:tr h="718906">
                <a:tc>
                  <a:txBody>
                    <a:bodyPr/>
                    <a:lstStyle/>
                    <a:p>
                      <a:pPr>
                        <a:lnSpc>
                          <a:spcPct val="107000"/>
                        </a:lnSpc>
                        <a:spcAft>
                          <a:spcPts val="800"/>
                        </a:spcAft>
                      </a:pPr>
                      <a:r>
                        <a:rPr lang="de-AT" sz="2400" kern="100">
                          <a:effectLst/>
                        </a:rPr>
                        <a:t>Siegendorf</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Bau von Wohnungen (rund 1.500 m2 WNFL)</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vor Baugenehmigung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40971691"/>
                  </a:ext>
                </a:extLst>
              </a:tr>
            </a:tbl>
          </a:graphicData>
        </a:graphic>
      </p:graphicFrame>
    </p:spTree>
    <p:extLst>
      <p:ext uri="{BB962C8B-B14F-4D97-AF65-F5344CB8AC3E}">
        <p14:creationId xmlns:p14="http://schemas.microsoft.com/office/powerpoint/2010/main" val="302563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B40FC-1C53-9C6E-71FF-F6F11BFE763F}"/>
              </a:ext>
            </a:extLst>
          </p:cNvPr>
          <p:cNvSpPr>
            <a:spLocks noGrp="1"/>
          </p:cNvSpPr>
          <p:nvPr>
            <p:ph type="title"/>
          </p:nvPr>
        </p:nvSpPr>
        <p:spPr/>
        <p:txBody>
          <a:bodyPr/>
          <a:lstStyle/>
          <a:p>
            <a:pPr algn="ctr"/>
            <a:r>
              <a:rPr lang="de-AT" b="1" u="sng" dirty="0"/>
              <a:t>Weitere geplante Projekte</a:t>
            </a:r>
          </a:p>
        </p:txBody>
      </p:sp>
      <p:graphicFrame>
        <p:nvGraphicFramePr>
          <p:cNvPr id="5" name="Tabelle 4">
            <a:extLst>
              <a:ext uri="{FF2B5EF4-FFF2-40B4-BE49-F238E27FC236}">
                <a16:creationId xmlns:a16="http://schemas.microsoft.com/office/drawing/2014/main" id="{8141993E-F854-D306-2015-2F3EF190DBEC}"/>
              </a:ext>
            </a:extLst>
          </p:cNvPr>
          <p:cNvGraphicFramePr>
            <a:graphicFrameLocks noGrp="1"/>
          </p:cNvGraphicFramePr>
          <p:nvPr>
            <p:extLst>
              <p:ext uri="{D42A27DB-BD31-4B8C-83A1-F6EECF244321}">
                <p14:modId xmlns:p14="http://schemas.microsoft.com/office/powerpoint/2010/main" val="1305926777"/>
              </p:ext>
            </p:extLst>
          </p:nvPr>
        </p:nvGraphicFramePr>
        <p:xfrm>
          <a:off x="349737" y="1690687"/>
          <a:ext cx="10924512" cy="3484214"/>
        </p:xfrm>
        <a:graphic>
          <a:graphicData uri="http://schemas.openxmlformats.org/drawingml/2006/table">
            <a:tbl>
              <a:tblPr firstRow="1" firstCol="1" bandRow="1">
                <a:tableStyleId>{5C22544A-7EE6-4342-B048-85BDC9FD1C3A}</a:tableStyleId>
              </a:tblPr>
              <a:tblGrid>
                <a:gridCol w="2821413">
                  <a:extLst>
                    <a:ext uri="{9D8B030D-6E8A-4147-A177-3AD203B41FA5}">
                      <a16:colId xmlns:a16="http://schemas.microsoft.com/office/drawing/2014/main" val="1058406513"/>
                    </a:ext>
                  </a:extLst>
                </a:gridCol>
                <a:gridCol w="5236543">
                  <a:extLst>
                    <a:ext uri="{9D8B030D-6E8A-4147-A177-3AD203B41FA5}">
                      <a16:colId xmlns:a16="http://schemas.microsoft.com/office/drawing/2014/main" val="3612909748"/>
                    </a:ext>
                  </a:extLst>
                </a:gridCol>
                <a:gridCol w="2866556">
                  <a:extLst>
                    <a:ext uri="{9D8B030D-6E8A-4147-A177-3AD203B41FA5}">
                      <a16:colId xmlns:a16="http://schemas.microsoft.com/office/drawing/2014/main" val="3272695581"/>
                    </a:ext>
                  </a:extLst>
                </a:gridCol>
              </a:tblGrid>
              <a:tr h="696843">
                <a:tc>
                  <a:txBody>
                    <a:bodyPr/>
                    <a:lstStyle/>
                    <a:p>
                      <a:pPr>
                        <a:lnSpc>
                          <a:spcPct val="107000"/>
                        </a:lnSpc>
                        <a:spcAft>
                          <a:spcPts val="800"/>
                        </a:spcAft>
                      </a:pPr>
                      <a:r>
                        <a:rPr lang="de-AT" sz="2400" kern="100">
                          <a:effectLst/>
                        </a:rPr>
                        <a:t>Projekt</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Kurzbeschreibung</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Status</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63774817"/>
                  </a:ext>
                </a:extLst>
              </a:tr>
              <a:tr h="1393685">
                <a:tc>
                  <a:txBody>
                    <a:bodyPr/>
                    <a:lstStyle/>
                    <a:p>
                      <a:pPr>
                        <a:lnSpc>
                          <a:spcPct val="107000"/>
                        </a:lnSpc>
                        <a:spcAft>
                          <a:spcPts val="800"/>
                        </a:spcAft>
                      </a:pPr>
                      <a:r>
                        <a:rPr lang="de-AT" sz="2400" kern="100" dirty="0">
                          <a:effectLst/>
                        </a:rPr>
                        <a:t>Theresienfeld</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a:effectLst/>
                        </a:rPr>
                        <a:t>Bau von Doppelhäusern</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In Vorbereitung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29480484"/>
                  </a:ext>
                </a:extLst>
              </a:tr>
              <a:tr h="696843">
                <a:tc>
                  <a:txBody>
                    <a:bodyPr/>
                    <a:lstStyle/>
                    <a:p>
                      <a:pPr>
                        <a:lnSpc>
                          <a:spcPct val="107000"/>
                        </a:lnSpc>
                        <a:spcAft>
                          <a:spcPts val="800"/>
                        </a:spcAft>
                      </a:pPr>
                      <a:r>
                        <a:rPr lang="de-AT" sz="2400" kern="100" dirty="0">
                          <a:effectLst/>
                        </a:rPr>
                        <a:t>Loipersbach</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DE" sz="2400" kern="100" dirty="0">
                          <a:effectLst/>
                        </a:rPr>
                        <a:t>Bau von Wohnungen und Reihenhäusern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In Vorbereitung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6733192"/>
                  </a:ext>
                </a:extLst>
              </a:tr>
              <a:tr h="696843">
                <a:tc>
                  <a:txBody>
                    <a:bodyPr/>
                    <a:lstStyle/>
                    <a:p>
                      <a:pPr>
                        <a:lnSpc>
                          <a:spcPct val="107000"/>
                        </a:lnSpc>
                        <a:spcAft>
                          <a:spcPts val="800"/>
                        </a:spcAft>
                      </a:pPr>
                      <a:r>
                        <a:rPr lang="de-AT" sz="2400" kern="100">
                          <a:effectLst/>
                        </a:rPr>
                        <a:t>Pöttsching</a:t>
                      </a:r>
                      <a:endParaRPr lang="de-AT" sz="24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Bau von kleinen Starterwohnungen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2400" kern="100" dirty="0">
                          <a:effectLst/>
                        </a:rPr>
                        <a:t>In Vorbereitung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79864838"/>
                  </a:ext>
                </a:extLst>
              </a:tr>
            </a:tbl>
          </a:graphicData>
        </a:graphic>
      </p:graphicFrame>
    </p:spTree>
    <p:extLst>
      <p:ext uri="{BB962C8B-B14F-4D97-AF65-F5344CB8AC3E}">
        <p14:creationId xmlns:p14="http://schemas.microsoft.com/office/powerpoint/2010/main" val="419571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E8CCC-AAFC-7542-80BA-D4C099DE967D}"/>
              </a:ext>
            </a:extLst>
          </p:cNvPr>
          <p:cNvSpPr>
            <a:spLocks noGrp="1"/>
          </p:cNvSpPr>
          <p:nvPr>
            <p:ph type="title"/>
          </p:nvPr>
        </p:nvSpPr>
        <p:spPr/>
        <p:txBody>
          <a:bodyPr/>
          <a:lstStyle/>
          <a:p>
            <a:pPr algn="ctr"/>
            <a:r>
              <a:rPr lang="de-DE" b="1" u="sng" dirty="0"/>
              <a:t>Unser Partner - </a:t>
            </a:r>
            <a:r>
              <a:rPr lang="de-DE" b="1" u="sng" dirty="0" err="1"/>
              <a:t>Aplus</a:t>
            </a:r>
            <a:r>
              <a:rPr lang="de-DE" b="1" u="sng" dirty="0"/>
              <a:t> Bau GmbH</a:t>
            </a:r>
            <a:endParaRPr lang="de-AT" b="1" u="sng" dirty="0"/>
          </a:p>
        </p:txBody>
      </p:sp>
      <p:sp>
        <p:nvSpPr>
          <p:cNvPr id="3" name="Inhaltsplatzhalter 2">
            <a:extLst>
              <a:ext uri="{FF2B5EF4-FFF2-40B4-BE49-F238E27FC236}">
                <a16:creationId xmlns:a16="http://schemas.microsoft.com/office/drawing/2014/main" id="{D8E3A6E1-2B78-54F1-5C29-68A6E0185F39}"/>
              </a:ext>
            </a:extLst>
          </p:cNvPr>
          <p:cNvSpPr>
            <a:spLocks noGrp="1"/>
          </p:cNvSpPr>
          <p:nvPr>
            <p:ph idx="1"/>
          </p:nvPr>
        </p:nvSpPr>
        <p:spPr>
          <a:xfrm>
            <a:off x="693336" y="1825625"/>
            <a:ext cx="10660464" cy="4351338"/>
          </a:xfrm>
        </p:spPr>
        <p:txBody>
          <a:bodyPr/>
          <a:lstStyle/>
          <a:p>
            <a:endParaRPr lang="de-DE" dirty="0"/>
          </a:p>
          <a:p>
            <a:r>
              <a:rPr lang="de-DE" dirty="0"/>
              <a:t>Fertigteilhäuser und Wohnungen (bis zu 4 Geschosse) aus Holz-Massiv</a:t>
            </a:r>
          </a:p>
          <a:p>
            <a:r>
              <a:rPr lang="de-DE" dirty="0"/>
              <a:t>Bauzeit nur rund 4 Monate</a:t>
            </a:r>
          </a:p>
          <a:p>
            <a:r>
              <a:rPr lang="de-DE" dirty="0"/>
              <a:t>Schlüsselfertige Ausstattung inkl. Außenanlagen und KFZ-Stellplätze</a:t>
            </a:r>
          </a:p>
          <a:p>
            <a:r>
              <a:rPr lang="de-DE" dirty="0"/>
              <a:t>Unschlagbares Preis-/Leistungsverhältnis</a:t>
            </a:r>
          </a:p>
          <a:p>
            <a:r>
              <a:rPr lang="de-DE" dirty="0"/>
              <a:t>Fixpreisgarantie durch </a:t>
            </a:r>
            <a:r>
              <a:rPr lang="de-DE" dirty="0" err="1"/>
              <a:t>Aplus</a:t>
            </a:r>
            <a:r>
              <a:rPr lang="de-DE" dirty="0"/>
              <a:t> – damit auch Fixpreisgarantie durch BBB Genossenschaft</a:t>
            </a:r>
          </a:p>
          <a:p>
            <a:endParaRPr lang="de-AT" dirty="0"/>
          </a:p>
        </p:txBody>
      </p:sp>
    </p:spTree>
    <p:extLst>
      <p:ext uri="{BB962C8B-B14F-4D97-AF65-F5344CB8AC3E}">
        <p14:creationId xmlns:p14="http://schemas.microsoft.com/office/powerpoint/2010/main" val="421217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6A0EC-20DE-2547-A61F-356DB9074E7C}"/>
              </a:ext>
            </a:extLst>
          </p:cNvPr>
          <p:cNvSpPr>
            <a:spLocks noGrp="1"/>
          </p:cNvSpPr>
          <p:nvPr>
            <p:ph type="title"/>
          </p:nvPr>
        </p:nvSpPr>
        <p:spPr/>
        <p:txBody>
          <a:bodyPr/>
          <a:lstStyle/>
          <a:p>
            <a:pPr algn="ctr"/>
            <a:r>
              <a:rPr lang="de-AT" b="1" u="sng" dirty="0"/>
              <a:t>Beispielhaus Typ 88</a:t>
            </a:r>
          </a:p>
        </p:txBody>
      </p:sp>
      <p:pic>
        <p:nvPicPr>
          <p:cNvPr id="4" name="Grafik 3">
            <a:extLst>
              <a:ext uri="{FF2B5EF4-FFF2-40B4-BE49-F238E27FC236}">
                <a16:creationId xmlns:a16="http://schemas.microsoft.com/office/drawing/2014/main" id="{7E4357B5-D3EC-E599-2951-91EACB3F8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3" y="1364062"/>
            <a:ext cx="5760007" cy="4680878"/>
          </a:xfrm>
          <a:prstGeom prst="rect">
            <a:avLst/>
          </a:prstGeom>
        </p:spPr>
      </p:pic>
      <p:pic>
        <p:nvPicPr>
          <p:cNvPr id="8" name="Grafik 7">
            <a:extLst>
              <a:ext uri="{FF2B5EF4-FFF2-40B4-BE49-F238E27FC236}">
                <a16:creationId xmlns:a16="http://schemas.microsoft.com/office/drawing/2014/main" id="{67A8164F-EB89-914E-4CFF-42663FCC5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963" y="2687741"/>
            <a:ext cx="5940877" cy="3959243"/>
          </a:xfrm>
          <a:prstGeom prst="rect">
            <a:avLst/>
          </a:prstGeom>
        </p:spPr>
      </p:pic>
    </p:spTree>
    <p:extLst>
      <p:ext uri="{BB962C8B-B14F-4D97-AF65-F5344CB8AC3E}">
        <p14:creationId xmlns:p14="http://schemas.microsoft.com/office/powerpoint/2010/main" val="129995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A073CBF-CB24-9406-F0F3-7EDC1E196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868237" cy="6858000"/>
          </a:xfrm>
          <a:prstGeom prst="rect">
            <a:avLst/>
          </a:prstGeom>
        </p:spPr>
      </p:pic>
      <p:sp>
        <p:nvSpPr>
          <p:cNvPr id="4" name="Textfeld 3">
            <a:extLst>
              <a:ext uri="{FF2B5EF4-FFF2-40B4-BE49-F238E27FC236}">
                <a16:creationId xmlns:a16="http://schemas.microsoft.com/office/drawing/2014/main" id="{42DAC605-3415-5758-704D-9BBA8304B7FF}"/>
              </a:ext>
            </a:extLst>
          </p:cNvPr>
          <p:cNvSpPr txBox="1"/>
          <p:nvPr/>
        </p:nvSpPr>
        <p:spPr>
          <a:xfrm>
            <a:off x="1115366" y="5562990"/>
            <a:ext cx="522515" cy="369332"/>
          </a:xfrm>
          <a:prstGeom prst="rect">
            <a:avLst/>
          </a:prstGeom>
          <a:solidFill>
            <a:schemeClr val="bg1"/>
          </a:solidFill>
        </p:spPr>
        <p:txBody>
          <a:bodyPr wrap="square" rtlCol="0">
            <a:spAutoFit/>
          </a:bodyPr>
          <a:lstStyle/>
          <a:p>
            <a:r>
              <a:rPr lang="de-AT" dirty="0"/>
              <a:t>88</a:t>
            </a:r>
          </a:p>
        </p:txBody>
      </p:sp>
      <p:sp>
        <p:nvSpPr>
          <p:cNvPr id="5" name="Textfeld 4">
            <a:extLst>
              <a:ext uri="{FF2B5EF4-FFF2-40B4-BE49-F238E27FC236}">
                <a16:creationId xmlns:a16="http://schemas.microsoft.com/office/drawing/2014/main" id="{B28C6FB6-216B-5F78-FCAC-519C5964B376}"/>
              </a:ext>
            </a:extLst>
          </p:cNvPr>
          <p:cNvSpPr txBox="1"/>
          <p:nvPr/>
        </p:nvSpPr>
        <p:spPr>
          <a:xfrm>
            <a:off x="2713055" y="5562990"/>
            <a:ext cx="2150347" cy="1139261"/>
          </a:xfrm>
          <a:prstGeom prst="rect">
            <a:avLst/>
          </a:prstGeom>
          <a:solidFill>
            <a:schemeClr val="bg1"/>
          </a:solidFill>
        </p:spPr>
        <p:txBody>
          <a:bodyPr wrap="square" rtlCol="0">
            <a:spAutoFit/>
          </a:bodyPr>
          <a:lstStyle/>
          <a:p>
            <a:endParaRPr lang="de-AT" dirty="0"/>
          </a:p>
        </p:txBody>
      </p:sp>
      <p:pic>
        <p:nvPicPr>
          <p:cNvPr id="7" name="Grafik 6">
            <a:extLst>
              <a:ext uri="{FF2B5EF4-FFF2-40B4-BE49-F238E27FC236}">
                <a16:creationId xmlns:a16="http://schemas.microsoft.com/office/drawing/2014/main" id="{0009F8B7-4995-94F9-0CD1-CC397BAF0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385" y="0"/>
            <a:ext cx="6895478" cy="6858000"/>
          </a:xfrm>
          <a:prstGeom prst="rect">
            <a:avLst/>
          </a:prstGeom>
        </p:spPr>
      </p:pic>
      <p:sp>
        <p:nvSpPr>
          <p:cNvPr id="8" name="Textfeld 7">
            <a:extLst>
              <a:ext uri="{FF2B5EF4-FFF2-40B4-BE49-F238E27FC236}">
                <a16:creationId xmlns:a16="http://schemas.microsoft.com/office/drawing/2014/main" id="{AB3B4C51-70CF-66D0-C833-C1240D5AD495}"/>
              </a:ext>
            </a:extLst>
          </p:cNvPr>
          <p:cNvSpPr txBox="1"/>
          <p:nvPr/>
        </p:nvSpPr>
        <p:spPr>
          <a:xfrm>
            <a:off x="6323765" y="5462507"/>
            <a:ext cx="522515" cy="369332"/>
          </a:xfrm>
          <a:prstGeom prst="rect">
            <a:avLst/>
          </a:prstGeom>
          <a:solidFill>
            <a:schemeClr val="bg1"/>
          </a:solidFill>
        </p:spPr>
        <p:txBody>
          <a:bodyPr wrap="square" rtlCol="0">
            <a:spAutoFit/>
          </a:bodyPr>
          <a:lstStyle/>
          <a:p>
            <a:r>
              <a:rPr lang="de-AT" dirty="0"/>
              <a:t>88</a:t>
            </a:r>
          </a:p>
        </p:txBody>
      </p:sp>
      <p:sp>
        <p:nvSpPr>
          <p:cNvPr id="9" name="Textfeld 8">
            <a:extLst>
              <a:ext uri="{FF2B5EF4-FFF2-40B4-BE49-F238E27FC236}">
                <a16:creationId xmlns:a16="http://schemas.microsoft.com/office/drawing/2014/main" id="{83CC5091-7A5D-7EED-C7D7-49ADDB281EDD}"/>
              </a:ext>
            </a:extLst>
          </p:cNvPr>
          <p:cNvSpPr txBox="1"/>
          <p:nvPr/>
        </p:nvSpPr>
        <p:spPr>
          <a:xfrm>
            <a:off x="9063613" y="5562990"/>
            <a:ext cx="2150347" cy="1139261"/>
          </a:xfrm>
          <a:prstGeom prst="rect">
            <a:avLst/>
          </a:prstGeom>
          <a:solidFill>
            <a:schemeClr val="bg1"/>
          </a:solidFill>
        </p:spPr>
        <p:txBody>
          <a:bodyPr wrap="square" rtlCol="0">
            <a:spAutoFit/>
          </a:bodyPr>
          <a:lstStyle/>
          <a:p>
            <a:endParaRPr lang="de-AT" dirty="0"/>
          </a:p>
        </p:txBody>
      </p:sp>
    </p:spTree>
    <p:extLst>
      <p:ext uri="{BB962C8B-B14F-4D97-AF65-F5344CB8AC3E}">
        <p14:creationId xmlns:p14="http://schemas.microsoft.com/office/powerpoint/2010/main" val="316884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1EFB8A-9BDE-21F6-40F3-CF097DBB1347}"/>
              </a:ext>
            </a:extLst>
          </p:cNvPr>
          <p:cNvSpPr>
            <a:spLocks noGrp="1"/>
          </p:cNvSpPr>
          <p:nvPr>
            <p:ph type="title"/>
          </p:nvPr>
        </p:nvSpPr>
        <p:spPr/>
        <p:txBody>
          <a:bodyPr/>
          <a:lstStyle/>
          <a:p>
            <a:r>
              <a:rPr lang="de-AT" b="1" u="sng" dirty="0"/>
              <a:t>Wirtschaftliches Umfeld</a:t>
            </a:r>
          </a:p>
        </p:txBody>
      </p:sp>
      <p:sp>
        <p:nvSpPr>
          <p:cNvPr id="5" name="Inhaltsplatzhalter 4">
            <a:extLst>
              <a:ext uri="{FF2B5EF4-FFF2-40B4-BE49-F238E27FC236}">
                <a16:creationId xmlns:a16="http://schemas.microsoft.com/office/drawing/2014/main" id="{680889BB-6B80-AFA7-78A9-A049D9BEEF02}"/>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Stark gestiegene Zinsen bei Krediten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Hohe Inflation, starker Anstieg der Preise bei Benzin, Gas, Strom, Lebensmitteln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Verknappung der Kreditvergabe der Banken bei Projektentwicklern und Konsumenten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KIM-Verordnung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Insolvenz großer Immobilienentwickler hat den Markt verändert</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401510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20375-66C6-9F4B-F629-C7123D492AB1}"/>
              </a:ext>
            </a:extLst>
          </p:cNvPr>
          <p:cNvSpPr>
            <a:spLocks noGrp="1"/>
          </p:cNvSpPr>
          <p:nvPr>
            <p:ph type="title"/>
          </p:nvPr>
        </p:nvSpPr>
        <p:spPr/>
        <p:txBody>
          <a:bodyPr/>
          <a:lstStyle/>
          <a:p>
            <a:pPr algn="ctr"/>
            <a:r>
              <a:rPr lang="de-AT" b="1" u="sng" dirty="0"/>
              <a:t>Beispielhaus Typ 108</a:t>
            </a:r>
            <a:endParaRPr lang="de-AT" dirty="0"/>
          </a:p>
        </p:txBody>
      </p:sp>
      <p:pic>
        <p:nvPicPr>
          <p:cNvPr id="8" name="Grafik 7">
            <a:extLst>
              <a:ext uri="{FF2B5EF4-FFF2-40B4-BE49-F238E27FC236}">
                <a16:creationId xmlns:a16="http://schemas.microsoft.com/office/drawing/2014/main" id="{9290192C-1334-D4EB-A381-DAA1FE579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422" y="2572379"/>
            <a:ext cx="6104794" cy="4069862"/>
          </a:xfrm>
          <a:prstGeom prst="rect">
            <a:avLst/>
          </a:prstGeom>
        </p:spPr>
      </p:pic>
      <p:pic>
        <p:nvPicPr>
          <p:cNvPr id="9" name="Grafik 8">
            <a:extLst>
              <a:ext uri="{FF2B5EF4-FFF2-40B4-BE49-F238E27FC236}">
                <a16:creationId xmlns:a16="http://schemas.microsoft.com/office/drawing/2014/main" id="{B8169DBC-E177-7A0F-ACFB-612D82CC2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38" y="1406769"/>
            <a:ext cx="5632251" cy="4221870"/>
          </a:xfrm>
          <a:prstGeom prst="rect">
            <a:avLst/>
          </a:prstGeom>
        </p:spPr>
      </p:pic>
    </p:spTree>
    <p:extLst>
      <p:ext uri="{BB962C8B-B14F-4D97-AF65-F5344CB8AC3E}">
        <p14:creationId xmlns:p14="http://schemas.microsoft.com/office/powerpoint/2010/main" val="191841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83ED44C-33D1-408C-2F34-550A05C81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218"/>
            <a:ext cx="6240027" cy="6846359"/>
          </a:xfrm>
          <a:prstGeom prst="rect">
            <a:avLst/>
          </a:prstGeom>
        </p:spPr>
      </p:pic>
      <p:pic>
        <p:nvPicPr>
          <p:cNvPr id="5" name="Grafik 4">
            <a:extLst>
              <a:ext uri="{FF2B5EF4-FFF2-40B4-BE49-F238E27FC236}">
                <a16:creationId xmlns:a16="http://schemas.microsoft.com/office/drawing/2014/main" id="{4646356A-ED51-8A1C-8DD9-6C1077ECE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26" y="-8427"/>
            <a:ext cx="5951974" cy="6866428"/>
          </a:xfrm>
          <a:prstGeom prst="rect">
            <a:avLst/>
          </a:prstGeom>
        </p:spPr>
      </p:pic>
    </p:spTree>
    <p:extLst>
      <p:ext uri="{BB962C8B-B14F-4D97-AF65-F5344CB8AC3E}">
        <p14:creationId xmlns:p14="http://schemas.microsoft.com/office/powerpoint/2010/main" val="307433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9E9E4-99C2-99FA-F1A0-4B736338276F}"/>
              </a:ext>
            </a:extLst>
          </p:cNvPr>
          <p:cNvSpPr>
            <a:spLocks noGrp="1"/>
          </p:cNvSpPr>
          <p:nvPr>
            <p:ph type="title"/>
          </p:nvPr>
        </p:nvSpPr>
        <p:spPr/>
        <p:txBody>
          <a:bodyPr/>
          <a:lstStyle/>
          <a:p>
            <a:r>
              <a:rPr lang="de-DE" b="1" u="sng" dirty="0"/>
              <a:t>Die Personen hinter der BBB Genossenschaft</a:t>
            </a:r>
            <a:endParaRPr lang="de-AT" b="1" u="sng" dirty="0"/>
          </a:p>
        </p:txBody>
      </p:sp>
      <p:sp>
        <p:nvSpPr>
          <p:cNvPr id="3" name="Inhaltsplatzhalter 2">
            <a:extLst>
              <a:ext uri="{FF2B5EF4-FFF2-40B4-BE49-F238E27FC236}">
                <a16:creationId xmlns:a16="http://schemas.microsoft.com/office/drawing/2014/main" id="{81E31573-DD79-0826-F301-D421491E7B5D}"/>
              </a:ext>
            </a:extLst>
          </p:cNvPr>
          <p:cNvSpPr>
            <a:spLocks noGrp="1"/>
          </p:cNvSpPr>
          <p:nvPr>
            <p:ph idx="1"/>
          </p:nvPr>
        </p:nvSpPr>
        <p:spPr/>
        <p:txBody>
          <a:bodyPr/>
          <a:lstStyle/>
          <a:p>
            <a:pPr marL="0" indent="0">
              <a:buNone/>
            </a:pPr>
            <a:endParaRPr lang="de-DE" dirty="0"/>
          </a:p>
          <a:p>
            <a:pPr marL="0" indent="0">
              <a:buNone/>
            </a:pPr>
            <a:r>
              <a:rPr lang="de-DE" dirty="0"/>
              <a:t>			Der Vorstand der BBB Genossenschaft besteht aus 			Dr. Jochen </a:t>
            </a:r>
            <a:r>
              <a:rPr lang="de-DE" dirty="0" err="1"/>
              <a:t>Barilits</a:t>
            </a:r>
            <a:r>
              <a:rPr lang="de-DE" dirty="0"/>
              <a:t>, der bereits mehr als 3 Jahrzehnte 			Erfahrung im Immobilienbereich hat</a:t>
            </a:r>
            <a:endParaRPr lang="de-AT" dirty="0"/>
          </a:p>
        </p:txBody>
      </p:sp>
      <p:pic>
        <p:nvPicPr>
          <p:cNvPr id="4098" name="Picture 2" descr="Money4You">
            <a:extLst>
              <a:ext uri="{FF2B5EF4-FFF2-40B4-BE49-F238E27FC236}">
                <a16:creationId xmlns:a16="http://schemas.microsoft.com/office/drawing/2014/main" id="{E45E2689-696D-2AC8-AF5D-4B6037631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312" y="2442266"/>
            <a:ext cx="2251929" cy="311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5EBF9-9121-9E9E-D877-8A9AE9AB3023}"/>
              </a:ext>
            </a:extLst>
          </p:cNvPr>
          <p:cNvSpPr>
            <a:spLocks noGrp="1"/>
          </p:cNvSpPr>
          <p:nvPr>
            <p:ph type="title"/>
          </p:nvPr>
        </p:nvSpPr>
        <p:spPr/>
        <p:txBody>
          <a:bodyPr/>
          <a:lstStyle/>
          <a:p>
            <a:pPr algn="ctr"/>
            <a:r>
              <a:rPr lang="de-DE" b="1" u="sng" dirty="0"/>
              <a:t>Der Beirat der BBB Genossenschaft ist mit sehr erfahrenen Personen besetzt</a:t>
            </a:r>
            <a:endParaRPr lang="de-AT" b="1" u="sng" dirty="0"/>
          </a:p>
        </p:txBody>
      </p:sp>
      <p:sp>
        <p:nvSpPr>
          <p:cNvPr id="3" name="Inhaltsplatzhalter 2">
            <a:extLst>
              <a:ext uri="{FF2B5EF4-FFF2-40B4-BE49-F238E27FC236}">
                <a16:creationId xmlns:a16="http://schemas.microsoft.com/office/drawing/2014/main" id="{7EB62017-E0ED-C72A-91B9-8B82E5A566C5}"/>
              </a:ext>
            </a:extLst>
          </p:cNvPr>
          <p:cNvSpPr>
            <a:spLocks noGrp="1"/>
          </p:cNvSpPr>
          <p:nvPr>
            <p:ph idx="1"/>
          </p:nvPr>
        </p:nvSpPr>
        <p:spPr>
          <a:xfrm>
            <a:off x="838200" y="1825624"/>
            <a:ext cx="10515600" cy="4856529"/>
          </a:xfrm>
        </p:spPr>
        <p:txBody>
          <a:bodyPr>
            <a:noAutofit/>
          </a:bodyPr>
          <a:lstStyle/>
          <a:p>
            <a:r>
              <a:rPr lang="de-DE" sz="2400" b="1" dirty="0"/>
              <a:t>Landeshauptmann a.D. Hans Niessl </a:t>
            </a:r>
            <a:r>
              <a:rPr lang="de-DE" sz="2400" dirty="0"/>
              <a:t>war von 2000 bis 2019 Landeshauptmann des Burgenlandes, jetzt Präsident von Sport Austria, und ist mit Dr. </a:t>
            </a:r>
            <a:r>
              <a:rPr lang="de-DE" sz="2400" dirty="0" err="1"/>
              <a:t>Barilits</a:t>
            </a:r>
            <a:r>
              <a:rPr lang="de-DE" sz="2400" dirty="0"/>
              <a:t> seit 2019 in gemeinsame Immobilienprojekte investiert</a:t>
            </a:r>
          </a:p>
          <a:p>
            <a:r>
              <a:rPr lang="de-DE" sz="2400" b="1" dirty="0"/>
              <a:t>Dr. Peter Wittmann </a:t>
            </a:r>
            <a:r>
              <a:rPr lang="de-DE" sz="2400" dirty="0"/>
              <a:t>war Bürgermeister von </a:t>
            </a:r>
            <a:r>
              <a:rPr lang="de-DE" sz="2400" dirty="0" err="1"/>
              <a:t>Wr</a:t>
            </a:r>
            <a:r>
              <a:rPr lang="de-DE" sz="2400" dirty="0"/>
              <a:t>. Neustadt, Nationalratsabgeordneter, und ist in </a:t>
            </a:r>
            <a:r>
              <a:rPr lang="de-DE" sz="2400" dirty="0" err="1"/>
              <a:t>Wr</a:t>
            </a:r>
            <a:r>
              <a:rPr lang="de-DE" sz="2400" dirty="0"/>
              <a:t>. Neustadt als Rechtsanwalt aktiv und macht punktuell gemeinsame Immobilienprojekte mit Dr. </a:t>
            </a:r>
            <a:r>
              <a:rPr lang="de-DE" sz="2400" dirty="0" err="1"/>
              <a:t>Barilits</a:t>
            </a:r>
            <a:endParaRPr lang="de-DE" sz="2400" dirty="0"/>
          </a:p>
          <a:p>
            <a:r>
              <a:rPr lang="de-DE" sz="2400" b="1" dirty="0"/>
              <a:t>Univ. Prof. Dr. Markus </a:t>
            </a:r>
            <a:r>
              <a:rPr lang="de-DE" sz="2400" b="1" dirty="0" err="1"/>
              <a:t>Fulmek</a:t>
            </a:r>
            <a:r>
              <a:rPr lang="de-DE" sz="2400" b="1" dirty="0"/>
              <a:t> </a:t>
            </a:r>
            <a:r>
              <a:rPr lang="de-DE" sz="2400" dirty="0"/>
              <a:t>ist Professor am Institut für Mathematik der Universität Wien und gerichtlich beeideter Sachverständiger für das Finanzwesen, er managt aktiv die Finanzierungen unserer Genossenschaft</a:t>
            </a:r>
          </a:p>
          <a:p>
            <a:r>
              <a:rPr lang="de-DE" sz="2400" b="1" dirty="0"/>
              <a:t>Gerald Stocker </a:t>
            </a:r>
            <a:r>
              <a:rPr lang="de-DE" sz="2400" dirty="0"/>
              <a:t>ist einer der renommiertesten Gutachter in Österreich</a:t>
            </a:r>
          </a:p>
          <a:p>
            <a:r>
              <a:rPr lang="de-DE" sz="2400" b="1" dirty="0"/>
              <a:t>Janos </a:t>
            </a:r>
            <a:r>
              <a:rPr lang="de-DE" sz="2400" b="1" dirty="0" err="1"/>
              <a:t>Hidasi</a:t>
            </a:r>
            <a:r>
              <a:rPr lang="de-DE" sz="2400" b="1" dirty="0"/>
              <a:t> </a:t>
            </a:r>
            <a:r>
              <a:rPr lang="de-DE" sz="2400" dirty="0"/>
              <a:t>ist selbständiger Unternehmer in Budapest, war für große Transaktionen der </a:t>
            </a:r>
            <a:r>
              <a:rPr lang="de-DE" sz="2400" dirty="0" err="1"/>
              <a:t>Buwog</a:t>
            </a:r>
            <a:r>
              <a:rPr lang="de-DE" sz="2400" dirty="0"/>
              <a:t> und </a:t>
            </a:r>
            <a:r>
              <a:rPr lang="de-DE" sz="2400" dirty="0" err="1"/>
              <a:t>Immofinanz</a:t>
            </a:r>
            <a:r>
              <a:rPr lang="de-DE" sz="2400" dirty="0"/>
              <a:t> zuständig, und ist als ehemaliger Investmentbanker für institutionelle Investoren für die Genossenschaft aktiv</a:t>
            </a:r>
            <a:endParaRPr lang="de-AT" sz="2400" dirty="0"/>
          </a:p>
        </p:txBody>
      </p:sp>
    </p:spTree>
    <p:extLst>
      <p:ext uri="{BB962C8B-B14F-4D97-AF65-F5344CB8AC3E}">
        <p14:creationId xmlns:p14="http://schemas.microsoft.com/office/powerpoint/2010/main" val="367739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A736A-F986-902C-E3A5-40D6DF42F18A}"/>
              </a:ext>
            </a:extLst>
          </p:cNvPr>
          <p:cNvSpPr>
            <a:spLocks noGrp="1"/>
          </p:cNvSpPr>
          <p:nvPr>
            <p:ph type="title"/>
          </p:nvPr>
        </p:nvSpPr>
        <p:spPr/>
        <p:txBody>
          <a:bodyPr/>
          <a:lstStyle/>
          <a:p>
            <a:r>
              <a:rPr lang="de-DE" b="1" u="sng" dirty="0"/>
              <a:t>Einige Richtpreise für das Projekt in </a:t>
            </a:r>
            <a:r>
              <a:rPr lang="de-DE" b="1" u="sng" dirty="0" err="1"/>
              <a:t>Draßburg</a:t>
            </a:r>
            <a:endParaRPr lang="de-AT" b="1" u="sng" dirty="0"/>
          </a:p>
        </p:txBody>
      </p:sp>
      <p:graphicFrame>
        <p:nvGraphicFramePr>
          <p:cNvPr id="3" name="Tabelle 2">
            <a:extLst>
              <a:ext uri="{FF2B5EF4-FFF2-40B4-BE49-F238E27FC236}">
                <a16:creationId xmlns:a16="http://schemas.microsoft.com/office/drawing/2014/main" id="{2EAFD25A-19C6-9DA8-E8C6-B4EA714DDF32}"/>
              </a:ext>
            </a:extLst>
          </p:cNvPr>
          <p:cNvGraphicFramePr>
            <a:graphicFrameLocks noGrp="1"/>
          </p:cNvGraphicFramePr>
          <p:nvPr>
            <p:extLst>
              <p:ext uri="{D42A27DB-BD31-4B8C-83A1-F6EECF244321}">
                <p14:modId xmlns:p14="http://schemas.microsoft.com/office/powerpoint/2010/main" val="1267626777"/>
              </p:ext>
            </p:extLst>
          </p:nvPr>
        </p:nvGraphicFramePr>
        <p:xfrm>
          <a:off x="1205801" y="1690688"/>
          <a:ext cx="9726804" cy="4026828"/>
        </p:xfrm>
        <a:graphic>
          <a:graphicData uri="http://schemas.openxmlformats.org/drawingml/2006/table">
            <a:tbl>
              <a:tblPr>
                <a:tableStyleId>{5C22544A-7EE6-4342-B048-85BDC9FD1C3A}</a:tableStyleId>
              </a:tblPr>
              <a:tblGrid>
                <a:gridCol w="4346019">
                  <a:extLst>
                    <a:ext uri="{9D8B030D-6E8A-4147-A177-3AD203B41FA5}">
                      <a16:colId xmlns:a16="http://schemas.microsoft.com/office/drawing/2014/main" val="342624268"/>
                    </a:ext>
                  </a:extLst>
                </a:gridCol>
                <a:gridCol w="1793595">
                  <a:extLst>
                    <a:ext uri="{9D8B030D-6E8A-4147-A177-3AD203B41FA5}">
                      <a16:colId xmlns:a16="http://schemas.microsoft.com/office/drawing/2014/main" val="4158490243"/>
                    </a:ext>
                  </a:extLst>
                </a:gridCol>
                <a:gridCol w="1793595">
                  <a:extLst>
                    <a:ext uri="{9D8B030D-6E8A-4147-A177-3AD203B41FA5}">
                      <a16:colId xmlns:a16="http://schemas.microsoft.com/office/drawing/2014/main" val="2661141281"/>
                    </a:ext>
                  </a:extLst>
                </a:gridCol>
                <a:gridCol w="1793595">
                  <a:extLst>
                    <a:ext uri="{9D8B030D-6E8A-4147-A177-3AD203B41FA5}">
                      <a16:colId xmlns:a16="http://schemas.microsoft.com/office/drawing/2014/main" val="1395174411"/>
                    </a:ext>
                  </a:extLst>
                </a:gridCol>
              </a:tblGrid>
              <a:tr h="486608">
                <a:tc gridSpan="4">
                  <a:txBody>
                    <a:bodyPr/>
                    <a:lstStyle/>
                    <a:p>
                      <a:pPr algn="l" fontAlgn="b"/>
                      <a:r>
                        <a:rPr lang="de-DE" sz="1600" b="1" u="none" strike="noStrike">
                          <a:effectLst/>
                        </a:rPr>
                        <a:t>Richtpreise für Ausführung Holz-Massiv, schlüsselfertige Übergabe, inkl. Aussenanlagen und 2 KFZ-Stellplätzen</a:t>
                      </a:r>
                      <a:endParaRPr lang="de-DE" sz="16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261661815"/>
                  </a:ext>
                </a:extLst>
              </a:tr>
              <a:tr h="274652">
                <a:tc>
                  <a:txBody>
                    <a:bodyPr/>
                    <a:lstStyle/>
                    <a:p>
                      <a:pPr algn="l" fontAlgn="b"/>
                      <a:r>
                        <a:rPr lang="de-DE" sz="1600" b="1" u="none" strike="noStrike" dirty="0">
                          <a:effectLst/>
                        </a:rPr>
                        <a:t>Preise für Garage auf Anfrage</a:t>
                      </a:r>
                      <a:endParaRPr lang="de-DE"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576421"/>
                  </a:ext>
                </a:extLst>
              </a:tr>
              <a:tr h="274652">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574434"/>
                  </a:ext>
                </a:extLst>
              </a:tr>
              <a:tr h="274652">
                <a:tc>
                  <a:txBody>
                    <a:bodyPr/>
                    <a:lstStyle/>
                    <a:p>
                      <a:pPr algn="l" fontAlgn="b"/>
                      <a:r>
                        <a:rPr lang="de-AT" sz="1600" u="none" strike="noStrike">
                          <a:effectLst/>
                        </a:rPr>
                        <a:t>Wohnnutzfläche in m2</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88</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108</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0528357"/>
                  </a:ext>
                </a:extLst>
              </a:tr>
              <a:tr h="274652">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7602141"/>
                  </a:ext>
                </a:extLst>
              </a:tr>
              <a:tr h="519048">
                <a:tc>
                  <a:txBody>
                    <a:bodyPr/>
                    <a:lstStyle/>
                    <a:p>
                      <a:pPr algn="l" fontAlgn="b"/>
                      <a:r>
                        <a:rPr lang="de-DE" sz="1600" u="none" strike="noStrike" dirty="0">
                          <a:effectLst/>
                        </a:rPr>
                        <a:t>Sofortkaufpreis - Richtwert in Euro netto exkl. UST</a:t>
                      </a:r>
                      <a:endParaRPr lang="de-DE"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317 240</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378 000</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45191324"/>
                  </a:ext>
                </a:extLst>
              </a:tr>
              <a:tr h="274652">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80910827"/>
                  </a:ext>
                </a:extLst>
              </a:tr>
              <a:tr h="274652">
                <a:tc>
                  <a:txBody>
                    <a:bodyPr/>
                    <a:lstStyle/>
                    <a:p>
                      <a:pPr algn="l" fontAlgn="b"/>
                      <a:r>
                        <a:rPr lang="de-AT" sz="1600" u="none" strike="noStrike">
                          <a:effectLst/>
                        </a:rPr>
                        <a:t>Anzahlung - mindestens 20 %</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63 448</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75 600</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81303037"/>
                  </a:ext>
                </a:extLst>
              </a:tr>
              <a:tr h="274652">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7931878"/>
                  </a:ext>
                </a:extLst>
              </a:tr>
              <a:tr h="274652">
                <a:tc>
                  <a:txBody>
                    <a:bodyPr/>
                    <a:lstStyle/>
                    <a:p>
                      <a:pPr algn="l" fontAlgn="b"/>
                      <a:r>
                        <a:rPr lang="de-AT" sz="1600" u="none" strike="noStrike">
                          <a:effectLst/>
                        </a:rPr>
                        <a:t>Monatliche Netto-Miete</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869</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600" u="none" strike="noStrike">
                          <a:effectLst/>
                        </a:rPr>
                        <a:t>1 036</a:t>
                      </a:r>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5653446"/>
                  </a:ext>
                </a:extLst>
              </a:tr>
              <a:tr h="274652">
                <a:tc>
                  <a:txBody>
                    <a:bodyPr/>
                    <a:lstStyle/>
                    <a:p>
                      <a:pPr algn="l" fontAlgn="b"/>
                      <a:endParaRPr lang="de-AT"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5287613"/>
                  </a:ext>
                </a:extLst>
              </a:tr>
              <a:tr h="274652">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5312136"/>
                  </a:ext>
                </a:extLst>
              </a:tr>
              <a:tr h="274652">
                <a:tc gridSpan="3">
                  <a:txBody>
                    <a:bodyPr/>
                    <a:lstStyle/>
                    <a:p>
                      <a:pPr algn="l" fontAlgn="b"/>
                      <a:r>
                        <a:rPr lang="de-DE" sz="1600" u="none" strike="noStrike" dirty="0">
                          <a:effectLst/>
                        </a:rPr>
                        <a:t>Netto-Miete exkl. 10 % UST, exkl. Betriebskosten und Energiekosten</a:t>
                      </a:r>
                      <a:endParaRPr lang="de-DE" sz="16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de-AT"/>
                    </a:p>
                  </a:txBody>
                  <a:tcPr/>
                </a:tc>
                <a:tc hMerge="1">
                  <a:txBody>
                    <a:bodyPr/>
                    <a:lstStyle/>
                    <a:p>
                      <a:endParaRPr lang="de-AT"/>
                    </a:p>
                  </a:txBody>
                  <a:tcPr/>
                </a:tc>
                <a:tc>
                  <a:txBody>
                    <a:bodyPr/>
                    <a:lstStyle/>
                    <a:p>
                      <a:pPr algn="l" fontAlgn="b"/>
                      <a:endParaRPr lang="de-AT"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01446170"/>
                  </a:ext>
                </a:extLst>
              </a:tr>
            </a:tbl>
          </a:graphicData>
        </a:graphic>
      </p:graphicFrame>
    </p:spTree>
    <p:extLst>
      <p:ext uri="{BB962C8B-B14F-4D97-AF65-F5344CB8AC3E}">
        <p14:creationId xmlns:p14="http://schemas.microsoft.com/office/powerpoint/2010/main" val="308791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2DAE2-7D50-2AAF-96C0-1193144F01C2}"/>
              </a:ext>
            </a:extLst>
          </p:cNvPr>
          <p:cNvSpPr>
            <a:spLocks noGrp="1"/>
          </p:cNvSpPr>
          <p:nvPr>
            <p:ph type="title"/>
          </p:nvPr>
        </p:nvSpPr>
        <p:spPr/>
        <p:txBody>
          <a:bodyPr/>
          <a:lstStyle/>
          <a:p>
            <a:pPr algn="ctr"/>
            <a:r>
              <a:rPr lang="de-DE" b="1" u="sng" dirty="0"/>
              <a:t>Richtwerte für Nettomieten exklusive 10 % Umsatzsteuer (88m²)</a:t>
            </a:r>
            <a:endParaRPr lang="de-AT" b="1" u="sng" dirty="0"/>
          </a:p>
        </p:txBody>
      </p:sp>
      <p:graphicFrame>
        <p:nvGraphicFramePr>
          <p:cNvPr id="3" name="Tabelle 2">
            <a:extLst>
              <a:ext uri="{FF2B5EF4-FFF2-40B4-BE49-F238E27FC236}">
                <a16:creationId xmlns:a16="http://schemas.microsoft.com/office/drawing/2014/main" id="{A97E59D1-18CA-A1AC-B0E6-A4EF2CBD69D9}"/>
              </a:ext>
            </a:extLst>
          </p:cNvPr>
          <p:cNvGraphicFramePr>
            <a:graphicFrameLocks noGrp="1"/>
          </p:cNvGraphicFramePr>
          <p:nvPr>
            <p:extLst>
              <p:ext uri="{D42A27DB-BD31-4B8C-83A1-F6EECF244321}">
                <p14:modId xmlns:p14="http://schemas.microsoft.com/office/powerpoint/2010/main" val="23016203"/>
              </p:ext>
            </p:extLst>
          </p:nvPr>
        </p:nvGraphicFramePr>
        <p:xfrm>
          <a:off x="361740" y="1889090"/>
          <a:ext cx="11535509" cy="4603785"/>
        </p:xfrm>
        <a:graphic>
          <a:graphicData uri="http://schemas.openxmlformats.org/drawingml/2006/table">
            <a:tbl>
              <a:tblPr>
                <a:tableStyleId>{5C22544A-7EE6-4342-B048-85BDC9FD1C3A}</a:tableStyleId>
              </a:tblPr>
              <a:tblGrid>
                <a:gridCol w="1251251">
                  <a:extLst>
                    <a:ext uri="{9D8B030D-6E8A-4147-A177-3AD203B41FA5}">
                      <a16:colId xmlns:a16="http://schemas.microsoft.com/office/drawing/2014/main" val="1434602318"/>
                    </a:ext>
                  </a:extLst>
                </a:gridCol>
                <a:gridCol w="1714043">
                  <a:extLst>
                    <a:ext uri="{9D8B030D-6E8A-4147-A177-3AD203B41FA5}">
                      <a16:colId xmlns:a16="http://schemas.microsoft.com/office/drawing/2014/main" val="2487169454"/>
                    </a:ext>
                  </a:extLst>
                </a:gridCol>
                <a:gridCol w="1714043">
                  <a:extLst>
                    <a:ext uri="{9D8B030D-6E8A-4147-A177-3AD203B41FA5}">
                      <a16:colId xmlns:a16="http://schemas.microsoft.com/office/drawing/2014/main" val="3239105790"/>
                    </a:ext>
                  </a:extLst>
                </a:gridCol>
                <a:gridCol w="1714043">
                  <a:extLst>
                    <a:ext uri="{9D8B030D-6E8A-4147-A177-3AD203B41FA5}">
                      <a16:colId xmlns:a16="http://schemas.microsoft.com/office/drawing/2014/main" val="3921476534"/>
                    </a:ext>
                  </a:extLst>
                </a:gridCol>
                <a:gridCol w="1714043">
                  <a:extLst>
                    <a:ext uri="{9D8B030D-6E8A-4147-A177-3AD203B41FA5}">
                      <a16:colId xmlns:a16="http://schemas.microsoft.com/office/drawing/2014/main" val="2319716564"/>
                    </a:ext>
                  </a:extLst>
                </a:gridCol>
                <a:gridCol w="1714043">
                  <a:extLst>
                    <a:ext uri="{9D8B030D-6E8A-4147-A177-3AD203B41FA5}">
                      <a16:colId xmlns:a16="http://schemas.microsoft.com/office/drawing/2014/main" val="1885712422"/>
                    </a:ext>
                  </a:extLst>
                </a:gridCol>
                <a:gridCol w="1714043">
                  <a:extLst>
                    <a:ext uri="{9D8B030D-6E8A-4147-A177-3AD203B41FA5}">
                      <a16:colId xmlns:a16="http://schemas.microsoft.com/office/drawing/2014/main" val="1235014084"/>
                    </a:ext>
                  </a:extLst>
                </a:gridCol>
              </a:tblGrid>
              <a:tr h="306919">
                <a:tc gridSpan="4">
                  <a:txBody>
                    <a:bodyPr/>
                    <a:lstStyle/>
                    <a:p>
                      <a:pPr algn="l" fontAlgn="b"/>
                      <a:r>
                        <a:rPr lang="de-DE" sz="1400" b="1" u="none" strike="noStrike" dirty="0">
                          <a:effectLst/>
                        </a:rPr>
                        <a:t>abhängig von Zinssatz, Laufzeit, und verbleibendem Kaufpreis am Laufzeitende</a:t>
                      </a:r>
                      <a:endParaRPr lang="de-DE" sz="14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AT"/>
                    </a:p>
                  </a:txBody>
                  <a:tcPr/>
                </a:tc>
                <a:tc hMerge="1">
                  <a:txBody>
                    <a:bodyPr/>
                    <a:lstStyle/>
                    <a:p>
                      <a:endParaRPr lang="de-AT"/>
                    </a:p>
                  </a:txBody>
                  <a:tcPr/>
                </a:tc>
                <a:tc hMerge="1">
                  <a:txBody>
                    <a:bodyPr/>
                    <a:lstStyle/>
                    <a:p>
                      <a:endParaRPr lang="de-AT"/>
                    </a:p>
                  </a:txBody>
                  <a:tcPr/>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41840181"/>
                  </a:ext>
                </a:extLst>
              </a:tr>
              <a:tr h="306919">
                <a:tc gridSpan="3">
                  <a:txBody>
                    <a:bodyPr/>
                    <a:lstStyle/>
                    <a:p>
                      <a:pPr algn="l" fontAlgn="b"/>
                      <a:r>
                        <a:rPr lang="de-DE" sz="1400" b="1" u="none" strike="noStrike">
                          <a:effectLst/>
                        </a:rPr>
                        <a:t>Werte für den Betrag von Euro 100.000,-</a:t>
                      </a:r>
                      <a:endParaRPr lang="de-DE" sz="1400" b="1" i="0" u="none" strike="noStrike">
                        <a:solidFill>
                          <a:srgbClr val="000000"/>
                        </a:solidFill>
                        <a:effectLst/>
                        <a:latin typeface="Calibri" panose="020F0502020204030204" pitchFamily="34" charset="0"/>
                      </a:endParaRPr>
                    </a:p>
                  </a:txBody>
                  <a:tcPr marL="0" marR="0" marT="0" marB="0" anchor="b"/>
                </a:tc>
                <a:tc hMerge="1">
                  <a:txBody>
                    <a:bodyPr/>
                    <a:lstStyle/>
                    <a:p>
                      <a:endParaRPr lang="de-AT"/>
                    </a:p>
                  </a:txBody>
                  <a:tcPr/>
                </a:tc>
                <a:tc hMerge="1">
                  <a:txBody>
                    <a:bodyPr/>
                    <a:lstStyle/>
                    <a:p>
                      <a:endParaRPr lang="de-AT"/>
                    </a:p>
                  </a:txBody>
                  <a:tcPr/>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5761083"/>
                  </a:ext>
                </a:extLst>
              </a:tr>
              <a:tr h="306919">
                <a:tc gridSpan="3">
                  <a:txBody>
                    <a:bodyPr/>
                    <a:lstStyle/>
                    <a:p>
                      <a:pPr algn="l" fontAlgn="b"/>
                      <a:r>
                        <a:rPr lang="de-DE" sz="1400" b="1" u="none" strike="noStrike" dirty="0">
                          <a:effectLst/>
                        </a:rPr>
                        <a:t>Für andere Werte Beträge linear erhöhen</a:t>
                      </a:r>
                      <a:endParaRPr lang="de-DE" sz="14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AT"/>
                    </a:p>
                  </a:txBody>
                  <a:tcPr/>
                </a:tc>
                <a:tc hMerge="1">
                  <a:txBody>
                    <a:bodyPr/>
                    <a:lstStyle/>
                    <a:p>
                      <a:endParaRPr lang="de-AT"/>
                    </a:p>
                  </a:txBody>
                  <a:tcPr/>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7926140"/>
                  </a:ext>
                </a:extLst>
              </a:tr>
              <a:tr h="306919">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6482529"/>
                  </a:ext>
                </a:extLst>
              </a:tr>
              <a:tr h="613838">
                <a:tc>
                  <a:txBody>
                    <a:bodyPr/>
                    <a:lstStyle/>
                    <a:p>
                      <a:pPr algn="l" fontAlgn="b"/>
                      <a:r>
                        <a:rPr lang="de-AT" sz="1400" b="1" u="none" strike="noStrike" dirty="0">
                          <a:effectLst/>
                        </a:rPr>
                        <a:t>Laufzeit 25 Jahre</a:t>
                      </a:r>
                      <a:endParaRPr lang="de-AT"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5943856"/>
                  </a:ext>
                </a:extLst>
              </a:tr>
              <a:tr h="613838">
                <a:tc>
                  <a:txBody>
                    <a:bodyPr/>
                    <a:lstStyle/>
                    <a:p>
                      <a:pPr algn="l" fontAlgn="b"/>
                      <a:r>
                        <a:rPr lang="de-AT" sz="1400" u="none" strike="noStrike">
                          <a:effectLst/>
                        </a:rPr>
                        <a:t>Zinssatz in Prozent</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Monatliche Nettomiete</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Verbleibender Kaufpreis</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Monatliche Nettomiete</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Verbleibender Kaufpreis</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Monatliche Nettomiete</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Verbleibender Kaufpreis</a:t>
                      </a:r>
                      <a:endParaRPr lang="de-AT" sz="14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1924603"/>
                  </a:ext>
                </a:extLst>
              </a:tr>
              <a:tr h="306919">
                <a:tc>
                  <a:txBody>
                    <a:bodyPr/>
                    <a:lstStyle/>
                    <a:p>
                      <a:pPr algn="r" fontAlgn="b"/>
                      <a:r>
                        <a:rPr lang="de-AT" sz="1400" u="none" strike="noStrike">
                          <a:effectLst/>
                        </a:rPr>
                        <a:t>3,00%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€ 474,21</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€ 418,16</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€ 362,11</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81225154"/>
                  </a:ext>
                </a:extLst>
              </a:tr>
              <a:tr h="306919">
                <a:tc>
                  <a:txBody>
                    <a:bodyPr/>
                    <a:lstStyle/>
                    <a:p>
                      <a:pPr algn="r" fontAlgn="b"/>
                      <a:r>
                        <a:rPr lang="de-AT" sz="1400" u="none" strike="noStrike">
                          <a:effectLst/>
                        </a:rPr>
                        <a:t>3,25%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€ 487,32</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€ 433,20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€ 379,07</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218762"/>
                  </a:ext>
                </a:extLst>
              </a:tr>
              <a:tr h="306919">
                <a:tc>
                  <a:txBody>
                    <a:bodyPr/>
                    <a:lstStyle/>
                    <a:p>
                      <a:pPr algn="r" fontAlgn="b"/>
                      <a:r>
                        <a:rPr lang="de-AT" sz="1400" u="none" strike="noStrike">
                          <a:effectLst/>
                        </a:rPr>
                        <a:t>3,50%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€ 500,62</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€ 448,38</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€ 396,15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8846869"/>
                  </a:ext>
                </a:extLst>
              </a:tr>
              <a:tr h="306919">
                <a:tc>
                  <a:txBody>
                    <a:bodyPr/>
                    <a:lstStyle/>
                    <a:p>
                      <a:pPr algn="r" fontAlgn="b"/>
                      <a:r>
                        <a:rPr lang="de-AT" sz="1400" u="none" strike="noStrike">
                          <a:effectLst/>
                        </a:rPr>
                        <a:t>3,75%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€ 514,13</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€ 463,72</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€ 413,32</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2524555"/>
                  </a:ext>
                </a:extLst>
              </a:tr>
              <a:tr h="306919">
                <a:tc>
                  <a:txBody>
                    <a:bodyPr/>
                    <a:lstStyle/>
                    <a:p>
                      <a:pPr algn="r" fontAlgn="b"/>
                      <a:r>
                        <a:rPr lang="de-AT" sz="1400" u="none" strike="noStrike">
                          <a:effectLst/>
                        </a:rPr>
                        <a:t>4,00%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€ 527,84</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€ 479,21</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€ 430,59</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5671799"/>
                  </a:ext>
                </a:extLst>
              </a:tr>
              <a:tr h="306919">
                <a:tc>
                  <a:txBody>
                    <a:bodyPr/>
                    <a:lstStyle/>
                    <a:p>
                      <a:pPr algn="r" fontAlgn="b"/>
                      <a:r>
                        <a:rPr lang="de-AT" sz="1400" u="none" strike="noStrike">
                          <a:effectLst/>
                        </a:rPr>
                        <a:t>4,25%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€ 541,74</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€ 494,85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dirty="0">
                          <a:effectLst/>
                        </a:rPr>
                        <a:t>€ 25 000</a:t>
                      </a:r>
                      <a:endParaRPr lang="de-AT"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€ 447,95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8538999"/>
                  </a:ext>
                </a:extLst>
              </a:tr>
              <a:tr h="306919">
                <a:tc>
                  <a:txBody>
                    <a:bodyPr/>
                    <a:lstStyle/>
                    <a:p>
                      <a:pPr algn="r" fontAlgn="b"/>
                      <a:r>
                        <a:rPr lang="de-AT" sz="1400" u="none" strike="noStrike">
                          <a:effectLst/>
                        </a:rPr>
                        <a:t>4,50%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€ 555,83</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€ 510,62</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€ 465,42</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dirty="0">
                          <a:effectLst/>
                        </a:rPr>
                        <a:t>€ 50 000</a:t>
                      </a:r>
                      <a:endParaRPr lang="de-AT"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8617797"/>
                  </a:ext>
                </a:extLst>
              </a:tr>
            </a:tbl>
          </a:graphicData>
        </a:graphic>
      </p:graphicFrame>
    </p:spTree>
    <p:extLst>
      <p:ext uri="{BB962C8B-B14F-4D97-AF65-F5344CB8AC3E}">
        <p14:creationId xmlns:p14="http://schemas.microsoft.com/office/powerpoint/2010/main" val="111922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E54923-682B-6E89-42AA-2FF00F1CCD5F}"/>
              </a:ext>
            </a:extLst>
          </p:cNvPr>
          <p:cNvGraphicFramePr>
            <a:graphicFrameLocks noGrp="1"/>
          </p:cNvGraphicFramePr>
          <p:nvPr>
            <p:extLst>
              <p:ext uri="{D42A27DB-BD31-4B8C-83A1-F6EECF244321}">
                <p14:modId xmlns:p14="http://schemas.microsoft.com/office/powerpoint/2010/main" val="2319820771"/>
              </p:ext>
            </p:extLst>
          </p:nvPr>
        </p:nvGraphicFramePr>
        <p:xfrm>
          <a:off x="301451" y="97920"/>
          <a:ext cx="11535510" cy="3376243"/>
        </p:xfrm>
        <a:graphic>
          <a:graphicData uri="http://schemas.openxmlformats.org/drawingml/2006/table">
            <a:tbl>
              <a:tblPr>
                <a:tableStyleId>{5C22544A-7EE6-4342-B048-85BDC9FD1C3A}</a:tableStyleId>
              </a:tblPr>
              <a:tblGrid>
                <a:gridCol w="1251252">
                  <a:extLst>
                    <a:ext uri="{9D8B030D-6E8A-4147-A177-3AD203B41FA5}">
                      <a16:colId xmlns:a16="http://schemas.microsoft.com/office/drawing/2014/main" val="1986017218"/>
                    </a:ext>
                  </a:extLst>
                </a:gridCol>
                <a:gridCol w="1714043">
                  <a:extLst>
                    <a:ext uri="{9D8B030D-6E8A-4147-A177-3AD203B41FA5}">
                      <a16:colId xmlns:a16="http://schemas.microsoft.com/office/drawing/2014/main" val="1859069377"/>
                    </a:ext>
                  </a:extLst>
                </a:gridCol>
                <a:gridCol w="1714043">
                  <a:extLst>
                    <a:ext uri="{9D8B030D-6E8A-4147-A177-3AD203B41FA5}">
                      <a16:colId xmlns:a16="http://schemas.microsoft.com/office/drawing/2014/main" val="3400831361"/>
                    </a:ext>
                  </a:extLst>
                </a:gridCol>
                <a:gridCol w="1714043">
                  <a:extLst>
                    <a:ext uri="{9D8B030D-6E8A-4147-A177-3AD203B41FA5}">
                      <a16:colId xmlns:a16="http://schemas.microsoft.com/office/drawing/2014/main" val="1288997750"/>
                    </a:ext>
                  </a:extLst>
                </a:gridCol>
                <a:gridCol w="1714043">
                  <a:extLst>
                    <a:ext uri="{9D8B030D-6E8A-4147-A177-3AD203B41FA5}">
                      <a16:colId xmlns:a16="http://schemas.microsoft.com/office/drawing/2014/main" val="2483909668"/>
                    </a:ext>
                  </a:extLst>
                </a:gridCol>
                <a:gridCol w="1714043">
                  <a:extLst>
                    <a:ext uri="{9D8B030D-6E8A-4147-A177-3AD203B41FA5}">
                      <a16:colId xmlns:a16="http://schemas.microsoft.com/office/drawing/2014/main" val="1023497901"/>
                    </a:ext>
                  </a:extLst>
                </a:gridCol>
                <a:gridCol w="1714043">
                  <a:extLst>
                    <a:ext uri="{9D8B030D-6E8A-4147-A177-3AD203B41FA5}">
                      <a16:colId xmlns:a16="http://schemas.microsoft.com/office/drawing/2014/main" val="789526441"/>
                    </a:ext>
                  </a:extLst>
                </a:gridCol>
              </a:tblGrid>
              <a:tr h="613863">
                <a:tc>
                  <a:txBody>
                    <a:bodyPr/>
                    <a:lstStyle/>
                    <a:p>
                      <a:pPr algn="l" fontAlgn="b"/>
                      <a:r>
                        <a:rPr lang="de-AT" sz="1400" b="1" u="none" strike="noStrike" dirty="0">
                          <a:effectLst/>
                        </a:rPr>
                        <a:t>Laufzeit 30 Jahre</a:t>
                      </a:r>
                      <a:endParaRPr lang="de-AT"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93758232"/>
                  </a:ext>
                </a:extLst>
              </a:tr>
              <a:tr h="613863">
                <a:tc>
                  <a:txBody>
                    <a:bodyPr/>
                    <a:lstStyle/>
                    <a:p>
                      <a:pPr algn="l" fontAlgn="b"/>
                      <a:r>
                        <a:rPr lang="de-AT" sz="1400" b="0" u="none" strike="noStrike">
                          <a:effectLst/>
                        </a:rPr>
                        <a:t>Zinssatz in Prozent</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AT" sz="1400" b="0" u="none" strike="noStrike">
                          <a:effectLst/>
                        </a:rPr>
                        <a:t>Monatliche Nettomiete</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AT" sz="1400" b="0" u="none" strike="noStrike" dirty="0">
                          <a:effectLst/>
                        </a:rPr>
                        <a:t>Verbleibender Kaufpreis</a:t>
                      </a:r>
                      <a:endParaRPr lang="de-A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AT" sz="1400" b="0" u="none" strike="noStrike">
                          <a:effectLst/>
                        </a:rPr>
                        <a:t>Monatliche Nettomiete</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AT" sz="1400" b="0" u="none" strike="noStrike">
                          <a:effectLst/>
                        </a:rPr>
                        <a:t>Verbleibender Kaufpreis</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AT" sz="1400" b="0" u="none" strike="noStrike">
                          <a:effectLst/>
                        </a:rPr>
                        <a:t>Monatliche Nettomiete</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AT" sz="1400" b="0" u="none" strike="noStrike">
                          <a:effectLst/>
                        </a:rPr>
                        <a:t>Verbleibender Kaufpreis</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3863856"/>
                  </a:ext>
                </a:extLst>
              </a:tr>
              <a:tr h="306931">
                <a:tc>
                  <a:txBody>
                    <a:bodyPr/>
                    <a:lstStyle/>
                    <a:p>
                      <a:pPr algn="r" fontAlgn="b"/>
                      <a:r>
                        <a:rPr lang="de-AT" sz="1400" b="0" u="none" strike="noStrike">
                          <a:effectLst/>
                        </a:rPr>
                        <a:t>3,00%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€ 421,60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€ 378,70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€ 335,80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€ 50 000</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98613397"/>
                  </a:ext>
                </a:extLst>
              </a:tr>
              <a:tr h="306931">
                <a:tc>
                  <a:txBody>
                    <a:bodyPr/>
                    <a:lstStyle/>
                    <a:p>
                      <a:pPr algn="r" fontAlgn="b"/>
                      <a:r>
                        <a:rPr lang="de-AT" sz="1400" b="0" u="none" strike="noStrike">
                          <a:effectLst/>
                        </a:rPr>
                        <a:t>3,25%</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€ 435,21</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dirty="0">
                          <a:effectLst/>
                        </a:rPr>
                        <a:t>€ 0</a:t>
                      </a:r>
                      <a:endParaRPr lang="de-A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€ 394,11</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€ 353,02</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€ 50 000</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6376532"/>
                  </a:ext>
                </a:extLst>
              </a:tr>
              <a:tr h="306931">
                <a:tc>
                  <a:txBody>
                    <a:bodyPr/>
                    <a:lstStyle/>
                    <a:p>
                      <a:pPr algn="r" fontAlgn="b"/>
                      <a:r>
                        <a:rPr lang="de-AT" sz="1400" b="0" u="none" strike="noStrike">
                          <a:effectLst/>
                        </a:rPr>
                        <a:t>3,50%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€ 449,04</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€ 409,70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€ 370,36</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€ 50 000</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7571289"/>
                  </a:ext>
                </a:extLst>
              </a:tr>
              <a:tr h="306931">
                <a:tc>
                  <a:txBody>
                    <a:bodyPr/>
                    <a:lstStyle/>
                    <a:p>
                      <a:pPr algn="r" fontAlgn="b"/>
                      <a:r>
                        <a:rPr lang="de-AT" sz="1400" b="0" u="none" strike="noStrike">
                          <a:effectLst/>
                        </a:rPr>
                        <a:t>3,75%</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€ 463,12</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€ 425,46</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€ 387,81</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€ 50 000</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47500158"/>
                  </a:ext>
                </a:extLst>
              </a:tr>
              <a:tr h="306931">
                <a:tc>
                  <a:txBody>
                    <a:bodyPr/>
                    <a:lstStyle/>
                    <a:p>
                      <a:pPr algn="r" fontAlgn="b"/>
                      <a:r>
                        <a:rPr lang="de-AT" sz="1400" b="0" u="none" strike="noStrike">
                          <a:effectLst/>
                        </a:rPr>
                        <a:t>4,00%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€ 477,42</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€ 441,39</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€ 405,37</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€ 50 000</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13333977"/>
                  </a:ext>
                </a:extLst>
              </a:tr>
              <a:tr h="306931">
                <a:tc>
                  <a:txBody>
                    <a:bodyPr/>
                    <a:lstStyle/>
                    <a:p>
                      <a:pPr algn="r" fontAlgn="b"/>
                      <a:r>
                        <a:rPr lang="de-AT" sz="1400" b="0" u="none" strike="noStrike">
                          <a:effectLst/>
                        </a:rPr>
                        <a:t>4,25%</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€ 491,94</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dirty="0">
                          <a:effectLst/>
                        </a:rPr>
                        <a:t>€ 457,50</a:t>
                      </a:r>
                      <a:endParaRPr lang="de-A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€ 423,05</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€ 50 000</a:t>
                      </a:r>
                      <a:endParaRPr lang="de-A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5894052"/>
                  </a:ext>
                </a:extLst>
              </a:tr>
              <a:tr h="306931">
                <a:tc>
                  <a:txBody>
                    <a:bodyPr/>
                    <a:lstStyle/>
                    <a:p>
                      <a:pPr algn="r" fontAlgn="b"/>
                      <a:r>
                        <a:rPr lang="de-AT" sz="1400" b="0" u="none" strike="noStrike">
                          <a:effectLst/>
                        </a:rPr>
                        <a:t>4,50%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€ 506,69</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dirty="0">
                          <a:effectLst/>
                        </a:rPr>
                        <a:t>€ 473,76</a:t>
                      </a:r>
                      <a:endParaRPr lang="de-A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€ 25 000</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a:effectLst/>
                        </a:rPr>
                        <a:t>€ 440,84</a:t>
                      </a:r>
                      <a:endParaRPr lang="de-A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400" b="0" u="none" strike="noStrike" dirty="0">
                          <a:effectLst/>
                        </a:rPr>
                        <a:t>€ 50 000</a:t>
                      </a:r>
                      <a:endParaRPr lang="de-AT"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421111"/>
                  </a:ext>
                </a:extLst>
              </a:tr>
            </a:tbl>
          </a:graphicData>
        </a:graphic>
      </p:graphicFrame>
      <p:graphicFrame>
        <p:nvGraphicFramePr>
          <p:cNvPr id="3" name="Tabelle 2">
            <a:extLst>
              <a:ext uri="{FF2B5EF4-FFF2-40B4-BE49-F238E27FC236}">
                <a16:creationId xmlns:a16="http://schemas.microsoft.com/office/drawing/2014/main" id="{D199E83B-2256-51D4-EAA1-A5EF8DC17E3B}"/>
              </a:ext>
            </a:extLst>
          </p:cNvPr>
          <p:cNvGraphicFramePr>
            <a:graphicFrameLocks noGrp="1"/>
          </p:cNvGraphicFramePr>
          <p:nvPr>
            <p:extLst>
              <p:ext uri="{D42A27DB-BD31-4B8C-83A1-F6EECF244321}">
                <p14:modId xmlns:p14="http://schemas.microsoft.com/office/powerpoint/2010/main" val="4063709411"/>
              </p:ext>
            </p:extLst>
          </p:nvPr>
        </p:nvGraphicFramePr>
        <p:xfrm>
          <a:off x="301452" y="3547066"/>
          <a:ext cx="11535509" cy="3122579"/>
        </p:xfrm>
        <a:graphic>
          <a:graphicData uri="http://schemas.openxmlformats.org/drawingml/2006/table">
            <a:tbl>
              <a:tblPr>
                <a:tableStyleId>{5C22544A-7EE6-4342-B048-85BDC9FD1C3A}</a:tableStyleId>
              </a:tblPr>
              <a:tblGrid>
                <a:gridCol w="1251251">
                  <a:extLst>
                    <a:ext uri="{9D8B030D-6E8A-4147-A177-3AD203B41FA5}">
                      <a16:colId xmlns:a16="http://schemas.microsoft.com/office/drawing/2014/main" val="4205948521"/>
                    </a:ext>
                  </a:extLst>
                </a:gridCol>
                <a:gridCol w="1714043">
                  <a:extLst>
                    <a:ext uri="{9D8B030D-6E8A-4147-A177-3AD203B41FA5}">
                      <a16:colId xmlns:a16="http://schemas.microsoft.com/office/drawing/2014/main" val="3584447601"/>
                    </a:ext>
                  </a:extLst>
                </a:gridCol>
                <a:gridCol w="1714043">
                  <a:extLst>
                    <a:ext uri="{9D8B030D-6E8A-4147-A177-3AD203B41FA5}">
                      <a16:colId xmlns:a16="http://schemas.microsoft.com/office/drawing/2014/main" val="384989371"/>
                    </a:ext>
                  </a:extLst>
                </a:gridCol>
                <a:gridCol w="1714043">
                  <a:extLst>
                    <a:ext uri="{9D8B030D-6E8A-4147-A177-3AD203B41FA5}">
                      <a16:colId xmlns:a16="http://schemas.microsoft.com/office/drawing/2014/main" val="867441346"/>
                    </a:ext>
                  </a:extLst>
                </a:gridCol>
                <a:gridCol w="1714043">
                  <a:extLst>
                    <a:ext uri="{9D8B030D-6E8A-4147-A177-3AD203B41FA5}">
                      <a16:colId xmlns:a16="http://schemas.microsoft.com/office/drawing/2014/main" val="3955533327"/>
                    </a:ext>
                  </a:extLst>
                </a:gridCol>
                <a:gridCol w="1714043">
                  <a:extLst>
                    <a:ext uri="{9D8B030D-6E8A-4147-A177-3AD203B41FA5}">
                      <a16:colId xmlns:a16="http://schemas.microsoft.com/office/drawing/2014/main" val="3776277316"/>
                    </a:ext>
                  </a:extLst>
                </a:gridCol>
                <a:gridCol w="1714043">
                  <a:extLst>
                    <a:ext uri="{9D8B030D-6E8A-4147-A177-3AD203B41FA5}">
                      <a16:colId xmlns:a16="http://schemas.microsoft.com/office/drawing/2014/main" val="3685492444"/>
                    </a:ext>
                  </a:extLst>
                </a:gridCol>
              </a:tblGrid>
              <a:tr h="567741">
                <a:tc>
                  <a:txBody>
                    <a:bodyPr/>
                    <a:lstStyle/>
                    <a:p>
                      <a:pPr algn="l" fontAlgn="b"/>
                      <a:r>
                        <a:rPr lang="de-AT" sz="1400" b="1" u="none" strike="noStrike" dirty="0">
                          <a:effectLst/>
                        </a:rPr>
                        <a:t>Laufzeit 35 Jahre</a:t>
                      </a:r>
                      <a:endParaRPr lang="de-AT"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AT"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51203027"/>
                  </a:ext>
                </a:extLst>
              </a:tr>
              <a:tr h="567741">
                <a:tc>
                  <a:txBody>
                    <a:bodyPr/>
                    <a:lstStyle/>
                    <a:p>
                      <a:pPr algn="l" fontAlgn="b"/>
                      <a:r>
                        <a:rPr lang="de-AT" sz="1400" u="none" strike="noStrike">
                          <a:effectLst/>
                        </a:rPr>
                        <a:t>Zinssatz in Prozent</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Monatliche Nettomiete</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Verbleibender Kaufpreis</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Monatliche Nettomiete</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Verbleibender Kaufpreis</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Monatliche Nettomiete</a:t>
                      </a:r>
                      <a:endParaRPr lang="de-AT" sz="14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AT" sz="1400" u="none" strike="noStrike">
                          <a:effectLst/>
                        </a:rPr>
                        <a:t>Verbleibender Kaufpreis</a:t>
                      </a:r>
                      <a:endParaRPr lang="de-AT" sz="14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19814614"/>
                  </a:ext>
                </a:extLst>
              </a:tr>
              <a:tr h="283871">
                <a:tc>
                  <a:txBody>
                    <a:bodyPr/>
                    <a:lstStyle/>
                    <a:p>
                      <a:pPr algn="r" fontAlgn="b"/>
                      <a:r>
                        <a:rPr lang="de-AT" sz="1400" u="none" strike="noStrike">
                          <a:effectLst/>
                        </a:rPr>
                        <a:t>3,00%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€ 384,85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€ 351,14</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€ 317,43</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2912007"/>
                  </a:ext>
                </a:extLst>
              </a:tr>
              <a:tr h="283871">
                <a:tc>
                  <a:txBody>
                    <a:bodyPr/>
                    <a:lstStyle/>
                    <a:p>
                      <a:pPr algn="r" fontAlgn="b"/>
                      <a:r>
                        <a:rPr lang="de-AT" sz="1400" u="none" strike="noStrike">
                          <a:effectLst/>
                        </a:rPr>
                        <a:t>3,25%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€ 398,94</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€ 366,91</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€ 334,89</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6162221"/>
                  </a:ext>
                </a:extLst>
              </a:tr>
              <a:tr h="283871">
                <a:tc>
                  <a:txBody>
                    <a:bodyPr/>
                    <a:lstStyle/>
                    <a:p>
                      <a:pPr algn="r" fontAlgn="b"/>
                      <a:r>
                        <a:rPr lang="de-AT" sz="1400" u="none" strike="noStrike">
                          <a:effectLst/>
                        </a:rPr>
                        <a:t>3,50%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€ 413,29</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€ 382,88</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€ 352,48</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1912304"/>
                  </a:ext>
                </a:extLst>
              </a:tr>
              <a:tr h="283871">
                <a:tc>
                  <a:txBody>
                    <a:bodyPr/>
                    <a:lstStyle/>
                    <a:p>
                      <a:pPr algn="r" fontAlgn="b"/>
                      <a:r>
                        <a:rPr lang="de-AT" sz="1400" u="none" strike="noStrike">
                          <a:effectLst/>
                        </a:rPr>
                        <a:t>3,75%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€ 427,91</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dirty="0">
                          <a:effectLst/>
                        </a:rPr>
                        <a:t>€ 399,05</a:t>
                      </a:r>
                      <a:endParaRPr lang="de-AT"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€ 370,20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06365739"/>
                  </a:ext>
                </a:extLst>
              </a:tr>
              <a:tr h="283871">
                <a:tc>
                  <a:txBody>
                    <a:bodyPr/>
                    <a:lstStyle/>
                    <a:p>
                      <a:pPr algn="r" fontAlgn="b"/>
                      <a:r>
                        <a:rPr lang="de-AT" sz="1400" u="none" strike="noStrike">
                          <a:effectLst/>
                        </a:rPr>
                        <a:t>4,00%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€ 442,77</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dirty="0">
                          <a:effectLst/>
                        </a:rPr>
                        <a:t>€ 0</a:t>
                      </a:r>
                      <a:endParaRPr lang="de-AT"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€ 415,41</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€ 388,05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9813038"/>
                  </a:ext>
                </a:extLst>
              </a:tr>
              <a:tr h="283871">
                <a:tc>
                  <a:txBody>
                    <a:bodyPr/>
                    <a:lstStyle/>
                    <a:p>
                      <a:pPr algn="r" fontAlgn="b"/>
                      <a:r>
                        <a:rPr lang="de-AT" sz="1400" u="none" strike="noStrike">
                          <a:effectLst/>
                        </a:rPr>
                        <a:t>4,25%</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€ 457,89</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€ 431,96</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€ 406,03</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€ 50 000</a:t>
                      </a:r>
                      <a:endParaRPr lang="de-AT"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5396383"/>
                  </a:ext>
                </a:extLst>
              </a:tr>
              <a:tr h="283871">
                <a:tc>
                  <a:txBody>
                    <a:bodyPr/>
                    <a:lstStyle/>
                    <a:p>
                      <a:pPr algn="r" fontAlgn="b"/>
                      <a:r>
                        <a:rPr lang="de-AT" sz="1400" u="none" strike="noStrike">
                          <a:effectLst/>
                        </a:rPr>
                        <a:t>4,50%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€ 473,26</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€ 448,69</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€ 25 000</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a:effectLst/>
                        </a:rPr>
                        <a:t>€ 424,13</a:t>
                      </a:r>
                      <a:endParaRPr lang="de-AT"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AT" sz="1400" u="none" strike="noStrike" dirty="0">
                          <a:effectLst/>
                        </a:rPr>
                        <a:t>€ 50 000</a:t>
                      </a:r>
                      <a:endParaRPr lang="de-AT"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0896884"/>
                  </a:ext>
                </a:extLst>
              </a:tr>
            </a:tbl>
          </a:graphicData>
        </a:graphic>
      </p:graphicFrame>
    </p:spTree>
    <p:extLst>
      <p:ext uri="{BB962C8B-B14F-4D97-AF65-F5344CB8AC3E}">
        <p14:creationId xmlns:p14="http://schemas.microsoft.com/office/powerpoint/2010/main" val="550367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EAE3B-2C14-11BF-A42B-921F51CC65EA}"/>
              </a:ext>
            </a:extLst>
          </p:cNvPr>
          <p:cNvSpPr>
            <a:spLocks noGrp="1"/>
          </p:cNvSpPr>
          <p:nvPr>
            <p:ph type="title"/>
          </p:nvPr>
        </p:nvSpPr>
        <p:spPr/>
        <p:txBody>
          <a:bodyPr/>
          <a:lstStyle/>
          <a:p>
            <a:pPr algn="ctr"/>
            <a:r>
              <a:rPr lang="de-DE" b="1" u="sng" dirty="0"/>
              <a:t>Vorgehensweise bei neuen Kunden der Genossenschaft</a:t>
            </a:r>
            <a:endParaRPr lang="de-AT" b="1" u="sng" dirty="0"/>
          </a:p>
        </p:txBody>
      </p:sp>
      <p:sp>
        <p:nvSpPr>
          <p:cNvPr id="3" name="Inhaltsplatzhalter 2">
            <a:extLst>
              <a:ext uri="{FF2B5EF4-FFF2-40B4-BE49-F238E27FC236}">
                <a16:creationId xmlns:a16="http://schemas.microsoft.com/office/drawing/2014/main" id="{F6F9F934-2762-5478-AC86-E4DF47B03BE8}"/>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Grobe Kalkulation der Kosten anhand von Grundstück, Wohnnutzfläche, Garage oder KFZ-Stellplätze im Freien, etc. – Kosten sind bis auf 5 % ermittelt</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Analyse der Leistbarkeit der Anzahlung und Miete aufgrund der persönlichen Daten des neuen Genossenschafters (bestehende Aktiva, bestehende Kredite, Alter, Einkommen)</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Nach positivem Entscheid: Erstberatung innerhalb der BBB Genossenschaft, entweder Musterhaus oder individuelle Planung durch unser internes Planungsbüro, Bau mit Holz-Massiv oder Ziegel-Massiv möglich</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Ausgestaltung der Verträge anhand unserer Formulare</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Bau laut Bau- und Ausstattungsbeschreibung mit Fixpreisgarantie und geringer Bauzeit</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Schlüsselfertige Übergabe</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2000" kern="100" dirty="0">
                <a:effectLst/>
                <a:latin typeface="Arial" panose="020B0604020202020204" pitchFamily="34" charset="0"/>
                <a:ea typeface="Aptos" panose="020B0004020202020204" pitchFamily="34" charset="0"/>
                <a:cs typeface="Times New Roman" panose="02020603050405020304" pitchFamily="18" charset="0"/>
              </a:rPr>
              <a:t>Bei Bedarf Übergabe an eine externe Hausverwaltung</a:t>
            </a:r>
            <a:endParaRPr lang="de-AT" sz="20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47568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9B375-0168-C91E-79C0-8784F5B9823C}"/>
              </a:ext>
            </a:extLst>
          </p:cNvPr>
          <p:cNvSpPr>
            <a:spLocks noGrp="1"/>
          </p:cNvSpPr>
          <p:nvPr>
            <p:ph type="title"/>
          </p:nvPr>
        </p:nvSpPr>
        <p:spPr/>
        <p:txBody>
          <a:bodyPr/>
          <a:lstStyle/>
          <a:p>
            <a:pPr algn="ctr"/>
            <a:r>
              <a:rPr lang="de-DE" b="1" u="sng" dirty="0"/>
              <a:t>Einige Kennziffern der BBB Genossenschaft, Vorschau auf die Jahre 2024 bis 2028</a:t>
            </a:r>
            <a:endParaRPr lang="de-AT" dirty="0"/>
          </a:p>
        </p:txBody>
      </p:sp>
      <p:graphicFrame>
        <p:nvGraphicFramePr>
          <p:cNvPr id="3" name="Tabelle 2">
            <a:extLst>
              <a:ext uri="{FF2B5EF4-FFF2-40B4-BE49-F238E27FC236}">
                <a16:creationId xmlns:a16="http://schemas.microsoft.com/office/drawing/2014/main" id="{01A710BF-5114-732E-5439-A72AAE8CFBE0}"/>
              </a:ext>
            </a:extLst>
          </p:cNvPr>
          <p:cNvGraphicFramePr>
            <a:graphicFrameLocks noGrp="1"/>
          </p:cNvGraphicFramePr>
          <p:nvPr>
            <p:extLst>
              <p:ext uri="{D42A27DB-BD31-4B8C-83A1-F6EECF244321}">
                <p14:modId xmlns:p14="http://schemas.microsoft.com/office/powerpoint/2010/main" val="2711433913"/>
              </p:ext>
            </p:extLst>
          </p:nvPr>
        </p:nvGraphicFramePr>
        <p:xfrm>
          <a:off x="693336" y="2019718"/>
          <a:ext cx="10862270" cy="3687746"/>
        </p:xfrm>
        <a:graphic>
          <a:graphicData uri="http://schemas.openxmlformats.org/drawingml/2006/table">
            <a:tbl>
              <a:tblPr firstRow="1" firstCol="1" bandRow="1">
                <a:tableStyleId>{5C22544A-7EE6-4342-B048-85BDC9FD1C3A}</a:tableStyleId>
              </a:tblPr>
              <a:tblGrid>
                <a:gridCol w="3057045">
                  <a:extLst>
                    <a:ext uri="{9D8B030D-6E8A-4147-A177-3AD203B41FA5}">
                      <a16:colId xmlns:a16="http://schemas.microsoft.com/office/drawing/2014/main" val="890406908"/>
                    </a:ext>
                  </a:extLst>
                </a:gridCol>
                <a:gridCol w="1561045">
                  <a:extLst>
                    <a:ext uri="{9D8B030D-6E8A-4147-A177-3AD203B41FA5}">
                      <a16:colId xmlns:a16="http://schemas.microsoft.com/office/drawing/2014/main" val="1458646070"/>
                    </a:ext>
                  </a:extLst>
                </a:gridCol>
                <a:gridCol w="1561045">
                  <a:extLst>
                    <a:ext uri="{9D8B030D-6E8A-4147-A177-3AD203B41FA5}">
                      <a16:colId xmlns:a16="http://schemas.microsoft.com/office/drawing/2014/main" val="1826072700"/>
                    </a:ext>
                  </a:extLst>
                </a:gridCol>
                <a:gridCol w="1561045">
                  <a:extLst>
                    <a:ext uri="{9D8B030D-6E8A-4147-A177-3AD203B41FA5}">
                      <a16:colId xmlns:a16="http://schemas.microsoft.com/office/drawing/2014/main" val="2303987012"/>
                    </a:ext>
                  </a:extLst>
                </a:gridCol>
                <a:gridCol w="1561045">
                  <a:extLst>
                    <a:ext uri="{9D8B030D-6E8A-4147-A177-3AD203B41FA5}">
                      <a16:colId xmlns:a16="http://schemas.microsoft.com/office/drawing/2014/main" val="542914172"/>
                    </a:ext>
                  </a:extLst>
                </a:gridCol>
                <a:gridCol w="1561045">
                  <a:extLst>
                    <a:ext uri="{9D8B030D-6E8A-4147-A177-3AD203B41FA5}">
                      <a16:colId xmlns:a16="http://schemas.microsoft.com/office/drawing/2014/main" val="3079306993"/>
                    </a:ext>
                  </a:extLst>
                </a:gridCol>
              </a:tblGrid>
              <a:tr h="526821">
                <a:tc>
                  <a:txBody>
                    <a:bodyPr/>
                    <a:lstStyle/>
                    <a:p>
                      <a:pPr>
                        <a:lnSpc>
                          <a:spcPct val="107000"/>
                        </a:lnSpc>
                        <a:spcAft>
                          <a:spcPts val="800"/>
                        </a:spcAft>
                      </a:pPr>
                      <a:r>
                        <a:rPr lang="de-AT" sz="1600" kern="0">
                          <a:effectLst/>
                        </a:rPr>
                        <a:t>Jahr</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2024</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2025</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2026</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2027</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2028</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1672217"/>
                  </a:ext>
                </a:extLst>
              </a:tr>
              <a:tr h="526821">
                <a:tc>
                  <a:txBody>
                    <a:bodyPr/>
                    <a:lstStyle/>
                    <a:p>
                      <a:pPr>
                        <a:lnSpc>
                          <a:spcPct val="107000"/>
                        </a:lnSpc>
                        <a:spcAft>
                          <a:spcPts val="800"/>
                        </a:spcAft>
                      </a:pPr>
                      <a:r>
                        <a:rPr lang="de-AT" sz="1600" kern="0" dirty="0">
                          <a:effectLst/>
                        </a:rPr>
                        <a:t>Anzahl Objekte neu geplant</a:t>
                      </a:r>
                      <a:endParaRPr lang="de-AT" sz="16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150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180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216</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259</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311</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06611715"/>
                  </a:ext>
                </a:extLst>
              </a:tr>
              <a:tr h="526821">
                <a:tc>
                  <a:txBody>
                    <a:bodyPr/>
                    <a:lstStyle/>
                    <a:p>
                      <a:pPr>
                        <a:lnSpc>
                          <a:spcPct val="107000"/>
                        </a:lnSpc>
                        <a:spcAft>
                          <a:spcPts val="800"/>
                        </a:spcAft>
                      </a:pPr>
                      <a:r>
                        <a:rPr lang="de-AT" sz="1600" kern="0">
                          <a:effectLst/>
                        </a:rPr>
                        <a:t>Anzahl Objekte im Bestand</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150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330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546</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805</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1.116</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36566688"/>
                  </a:ext>
                </a:extLst>
              </a:tr>
              <a:tr h="526821">
                <a:tc>
                  <a:txBody>
                    <a:bodyPr/>
                    <a:lstStyle/>
                    <a:p>
                      <a:pPr>
                        <a:lnSpc>
                          <a:spcPct val="107000"/>
                        </a:lnSpc>
                        <a:spcAft>
                          <a:spcPts val="800"/>
                        </a:spcAft>
                      </a:pPr>
                      <a:r>
                        <a:rPr lang="de-AT" sz="1600" kern="0">
                          <a:effectLst/>
                        </a:rPr>
                        <a:t>Projektvolumen p.a.</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42.000.000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50.400.000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60.500.000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72.600.000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87.100.000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70542425"/>
                  </a:ext>
                </a:extLst>
              </a:tr>
              <a:tr h="526821">
                <a:tc>
                  <a:txBody>
                    <a:bodyPr/>
                    <a:lstStyle/>
                    <a:p>
                      <a:pPr>
                        <a:lnSpc>
                          <a:spcPct val="107000"/>
                        </a:lnSpc>
                        <a:spcAft>
                          <a:spcPts val="800"/>
                        </a:spcAft>
                      </a:pPr>
                      <a:r>
                        <a:rPr lang="de-AT" sz="1600" kern="0">
                          <a:effectLst/>
                        </a:rPr>
                        <a:t>Bilanzsumme</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43.300.000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94.500.000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155.200.000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227.300.000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313.100.000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86709861"/>
                  </a:ext>
                </a:extLst>
              </a:tr>
              <a:tr h="1053641">
                <a:tc>
                  <a:txBody>
                    <a:bodyPr/>
                    <a:lstStyle/>
                    <a:p>
                      <a:pPr>
                        <a:lnSpc>
                          <a:spcPct val="107000"/>
                        </a:lnSpc>
                        <a:spcAft>
                          <a:spcPts val="800"/>
                        </a:spcAft>
                      </a:pPr>
                      <a:r>
                        <a:rPr lang="de-AT" sz="1600" kern="0">
                          <a:effectLst/>
                        </a:rPr>
                        <a:t>Verbindlichkeiten gegenüber Kreditinstituten</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33.100.000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72.300.000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118.900.000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174.200.000</a:t>
                      </a:r>
                      <a:endParaRPr lang="de-AT" sz="1600" kern="10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dirty="0">
                          <a:effectLst/>
                        </a:rPr>
                        <a:t>240.100.000</a:t>
                      </a:r>
                      <a:endParaRPr lang="de-AT" sz="16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96752011"/>
                  </a:ext>
                </a:extLst>
              </a:tr>
            </a:tbl>
          </a:graphicData>
        </a:graphic>
      </p:graphicFrame>
    </p:spTree>
    <p:extLst>
      <p:ext uri="{BB962C8B-B14F-4D97-AF65-F5344CB8AC3E}">
        <p14:creationId xmlns:p14="http://schemas.microsoft.com/office/powerpoint/2010/main" val="236272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D263-23DB-64D9-313B-07808016AA65}"/>
              </a:ext>
            </a:extLst>
          </p:cNvPr>
          <p:cNvSpPr>
            <a:spLocks noGrp="1"/>
          </p:cNvSpPr>
          <p:nvPr>
            <p:ph type="title"/>
          </p:nvPr>
        </p:nvSpPr>
        <p:spPr/>
        <p:txBody>
          <a:bodyPr/>
          <a:lstStyle/>
          <a:p>
            <a:pPr algn="ctr"/>
            <a:r>
              <a:rPr lang="de-DE" b="1" u="sng" dirty="0"/>
              <a:t>Ausblick – Ansiedelung von weiteren Firmen in </a:t>
            </a:r>
            <a:r>
              <a:rPr lang="de-DE" b="1" u="sng" dirty="0" err="1"/>
              <a:t>Draßburg</a:t>
            </a:r>
            <a:endParaRPr lang="de-AT" b="1" u="sng" dirty="0"/>
          </a:p>
        </p:txBody>
      </p:sp>
      <p:sp>
        <p:nvSpPr>
          <p:cNvPr id="3" name="Inhaltsplatzhalter 2">
            <a:extLst>
              <a:ext uri="{FF2B5EF4-FFF2-40B4-BE49-F238E27FC236}">
                <a16:creationId xmlns:a16="http://schemas.microsoft.com/office/drawing/2014/main" id="{F427932F-6176-6539-9BAC-0550D32CEE31}"/>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Baufirma mit Subfirmen</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Eigene Steuerberatungskanzlei</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Finanzierungsbüro</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Immobilienmakler</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Unternehmensberatung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Therapiezentrum in </a:t>
            </a:r>
            <a:r>
              <a:rPr lang="de-DE" sz="2400" kern="100" dirty="0" err="1">
                <a:effectLst/>
                <a:latin typeface="Arial" panose="020B0604020202020204" pitchFamily="34" charset="0"/>
                <a:ea typeface="Aptos" panose="020B0004020202020204" pitchFamily="34" charset="0"/>
                <a:cs typeface="Times New Roman" panose="02020603050405020304" pitchFamily="18" charset="0"/>
              </a:rPr>
              <a:t>Draßburg</a:t>
            </a:r>
            <a:r>
              <a:rPr lang="de-DE" sz="2400" kern="100" dirty="0">
                <a:effectLst/>
                <a:latin typeface="Arial" panose="020B0604020202020204" pitchFamily="34" charset="0"/>
                <a:ea typeface="Aptos" panose="020B0004020202020204" pitchFamily="34" charset="0"/>
                <a:cs typeface="Times New Roman" panose="02020603050405020304" pitchFamily="18" charset="0"/>
              </a:rPr>
              <a:t>, Betreutes Seniorenwohnen, Ärztezentrum</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de-AT" sz="2400" dirty="0"/>
          </a:p>
          <a:p>
            <a:pPr marL="0" indent="0">
              <a:buNone/>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Schaffung von vielen Arbeitsplätzen in </a:t>
            </a:r>
            <a:r>
              <a:rPr lang="de-DE" sz="2400" kern="100" dirty="0" err="1">
                <a:effectLst/>
                <a:latin typeface="Arial" panose="020B0604020202020204" pitchFamily="34" charset="0"/>
                <a:ea typeface="Aptos" panose="020B0004020202020204" pitchFamily="34" charset="0"/>
                <a:cs typeface="Times New Roman" panose="02020603050405020304" pitchFamily="18" charset="0"/>
              </a:rPr>
              <a:t>Draßburg</a:t>
            </a:r>
            <a:endParaRPr lang="de-AT" sz="2400"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de-AT" dirty="0"/>
          </a:p>
        </p:txBody>
      </p:sp>
    </p:spTree>
    <p:extLst>
      <p:ext uri="{BB962C8B-B14F-4D97-AF65-F5344CB8AC3E}">
        <p14:creationId xmlns:p14="http://schemas.microsoft.com/office/powerpoint/2010/main" val="39539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810F3-E5A7-492F-0E66-FF0193A5FD31}"/>
              </a:ext>
            </a:extLst>
          </p:cNvPr>
          <p:cNvSpPr>
            <a:spLocks noGrp="1"/>
          </p:cNvSpPr>
          <p:nvPr>
            <p:ph type="title"/>
          </p:nvPr>
        </p:nvSpPr>
        <p:spPr/>
        <p:txBody>
          <a:bodyPr/>
          <a:lstStyle/>
          <a:p>
            <a:r>
              <a:rPr lang="de-DE" b="1" u="sng" dirty="0" err="1"/>
              <a:t>Euribor</a:t>
            </a:r>
            <a:r>
              <a:rPr lang="de-DE" b="1" u="sng" dirty="0"/>
              <a:t> 3-Monate in den letzten 5 Jahren</a:t>
            </a:r>
            <a:endParaRPr lang="de-AT" b="1" u="sng" dirty="0"/>
          </a:p>
        </p:txBody>
      </p:sp>
      <p:pic>
        <p:nvPicPr>
          <p:cNvPr id="5" name="Grafik 4">
            <a:extLst>
              <a:ext uri="{FF2B5EF4-FFF2-40B4-BE49-F238E27FC236}">
                <a16:creationId xmlns:a16="http://schemas.microsoft.com/office/drawing/2014/main" id="{88FA3D23-B254-EBD1-0F60-15416A2A1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90" y="1386153"/>
            <a:ext cx="10655710" cy="5297960"/>
          </a:xfrm>
          <a:prstGeom prst="rect">
            <a:avLst/>
          </a:prstGeom>
        </p:spPr>
      </p:pic>
    </p:spTree>
    <p:extLst>
      <p:ext uri="{BB962C8B-B14F-4D97-AF65-F5344CB8AC3E}">
        <p14:creationId xmlns:p14="http://schemas.microsoft.com/office/powerpoint/2010/main" val="293914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C3420B-F848-BC4C-3F58-18C6B4FCA8E9}"/>
              </a:ext>
            </a:extLst>
          </p:cNvPr>
          <p:cNvSpPr>
            <a:spLocks noGrp="1"/>
          </p:cNvSpPr>
          <p:nvPr>
            <p:ph idx="1"/>
          </p:nvPr>
        </p:nvSpPr>
        <p:spPr/>
        <p:txBody>
          <a:bodyPr>
            <a:normAutofit/>
          </a:bodyPr>
          <a:lstStyle/>
          <a:p>
            <a:pPr marL="0" indent="0">
              <a:buNone/>
            </a:pPr>
            <a:r>
              <a:rPr lang="de-DE" sz="3200" b="1" dirty="0"/>
              <a:t>Werden Sie Teil unseres Teams: </a:t>
            </a:r>
          </a:p>
          <a:p>
            <a:pPr marL="0" indent="0">
              <a:buNone/>
            </a:pPr>
            <a:r>
              <a:rPr lang="de-DE" sz="3200" b="1" dirty="0"/>
              <a:t>egal ob als professioneller Finanzierungsberater, Immobilienexperte oder einfach nur als Tippgeber – nehmen Sie an einer unserer Schulungsveranstaltungen teil</a:t>
            </a:r>
          </a:p>
          <a:p>
            <a:endParaRPr lang="de-DE" sz="3200" b="1" dirty="0"/>
          </a:p>
          <a:p>
            <a:pPr marL="0" indent="0">
              <a:buNone/>
            </a:pPr>
            <a:r>
              <a:rPr lang="de-DE" sz="3200" b="1" dirty="0"/>
              <a:t>Wir verkaufen nicht nur Wohnungen und Häuser – wir verkaufen Sicherheit, Stabilität, Lebensfreude und Transparenz</a:t>
            </a:r>
          </a:p>
          <a:p>
            <a:endParaRPr lang="de-AT" sz="3200" b="1" dirty="0"/>
          </a:p>
        </p:txBody>
      </p:sp>
    </p:spTree>
    <p:extLst>
      <p:ext uri="{BB962C8B-B14F-4D97-AF65-F5344CB8AC3E}">
        <p14:creationId xmlns:p14="http://schemas.microsoft.com/office/powerpoint/2010/main" val="120516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E398A9-D354-CEE2-50EF-98AE6E491426}"/>
              </a:ext>
            </a:extLst>
          </p:cNvPr>
          <p:cNvSpPr>
            <a:spLocks noGrp="1"/>
          </p:cNvSpPr>
          <p:nvPr>
            <p:ph idx="1"/>
          </p:nvPr>
        </p:nvSpPr>
        <p:spPr/>
        <p:txBody>
          <a:bodyPr>
            <a:normAutofit/>
          </a:bodyPr>
          <a:lstStyle/>
          <a:p>
            <a:endParaRPr lang="de-AT" sz="4400" b="1" dirty="0"/>
          </a:p>
          <a:p>
            <a:endParaRPr lang="de-AT" sz="4400" b="1" dirty="0"/>
          </a:p>
          <a:p>
            <a:pPr marL="0" indent="0">
              <a:buNone/>
            </a:pPr>
            <a:endParaRPr lang="de-AT" sz="4400" b="1" dirty="0"/>
          </a:p>
          <a:p>
            <a:pPr marL="0" indent="0">
              <a:buNone/>
            </a:pPr>
            <a:r>
              <a:rPr lang="de-AT" sz="4400" b="1" dirty="0"/>
              <a:t>VIELEN DANK FÜR IHRE AUFMERKSAMKEIT</a:t>
            </a:r>
          </a:p>
        </p:txBody>
      </p:sp>
      <p:pic>
        <p:nvPicPr>
          <p:cNvPr id="5" name="Grafik 4">
            <a:extLst>
              <a:ext uri="{FF2B5EF4-FFF2-40B4-BE49-F238E27FC236}">
                <a16:creationId xmlns:a16="http://schemas.microsoft.com/office/drawing/2014/main" id="{B8400989-A70A-2EDD-8A55-EAC12C87CC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751" y="326243"/>
            <a:ext cx="5744497" cy="2998764"/>
          </a:xfrm>
          <a:prstGeom prst="rect">
            <a:avLst/>
          </a:prstGeom>
          <a:noFill/>
          <a:ln>
            <a:noFill/>
          </a:ln>
        </p:spPr>
      </p:pic>
    </p:spTree>
    <p:extLst>
      <p:ext uri="{BB962C8B-B14F-4D97-AF65-F5344CB8AC3E}">
        <p14:creationId xmlns:p14="http://schemas.microsoft.com/office/powerpoint/2010/main" val="118871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E398A9-D354-CEE2-50EF-98AE6E491426}"/>
              </a:ext>
            </a:extLst>
          </p:cNvPr>
          <p:cNvSpPr>
            <a:spLocks noGrp="1"/>
          </p:cNvSpPr>
          <p:nvPr>
            <p:ph idx="1"/>
          </p:nvPr>
        </p:nvSpPr>
        <p:spPr/>
        <p:txBody>
          <a:bodyPr>
            <a:normAutofit/>
          </a:bodyPr>
          <a:lstStyle/>
          <a:p>
            <a:endParaRPr lang="de-AT" sz="4400" b="1" dirty="0"/>
          </a:p>
          <a:p>
            <a:endParaRPr lang="de-AT" sz="4400" b="1" dirty="0"/>
          </a:p>
          <a:p>
            <a:pPr marL="0" indent="0">
              <a:buNone/>
            </a:pPr>
            <a:r>
              <a:rPr lang="de-AT" sz="4400" b="1" dirty="0"/>
              <a:t>		</a:t>
            </a:r>
          </a:p>
          <a:p>
            <a:pPr marL="0" indent="0">
              <a:buNone/>
            </a:pPr>
            <a:r>
              <a:rPr lang="de-AT" sz="4400" b="1" dirty="0"/>
              <a:t>		FRAGEN, ANREGUNGEN?</a:t>
            </a:r>
          </a:p>
        </p:txBody>
      </p:sp>
      <p:pic>
        <p:nvPicPr>
          <p:cNvPr id="4" name="Grafik 3">
            <a:extLst>
              <a:ext uri="{FF2B5EF4-FFF2-40B4-BE49-F238E27FC236}">
                <a16:creationId xmlns:a16="http://schemas.microsoft.com/office/drawing/2014/main" id="{E27F5E83-65D1-EFCD-92FB-F34F40063CE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751" y="326243"/>
            <a:ext cx="5744497" cy="2998764"/>
          </a:xfrm>
          <a:prstGeom prst="rect">
            <a:avLst/>
          </a:prstGeom>
          <a:noFill/>
          <a:ln>
            <a:noFill/>
          </a:ln>
        </p:spPr>
      </p:pic>
    </p:spTree>
    <p:extLst>
      <p:ext uri="{BB962C8B-B14F-4D97-AF65-F5344CB8AC3E}">
        <p14:creationId xmlns:p14="http://schemas.microsoft.com/office/powerpoint/2010/main" val="336756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B6E72-DCC1-9FDB-0BF7-88080E2A7193}"/>
              </a:ext>
            </a:extLst>
          </p:cNvPr>
          <p:cNvSpPr>
            <a:spLocks noGrp="1"/>
          </p:cNvSpPr>
          <p:nvPr>
            <p:ph type="title"/>
          </p:nvPr>
        </p:nvSpPr>
        <p:spPr/>
        <p:txBody>
          <a:bodyPr/>
          <a:lstStyle/>
          <a:p>
            <a:r>
              <a:rPr lang="de-DE" b="1" u="sng" dirty="0"/>
              <a:t>Was bedeutet das für die Kredite von Konsumenten?</a:t>
            </a:r>
            <a:endParaRPr lang="de-AT" b="1" u="sng" dirty="0"/>
          </a:p>
        </p:txBody>
      </p:sp>
      <p:sp>
        <p:nvSpPr>
          <p:cNvPr id="3" name="Inhaltsplatzhalter 2">
            <a:extLst>
              <a:ext uri="{FF2B5EF4-FFF2-40B4-BE49-F238E27FC236}">
                <a16:creationId xmlns:a16="http://schemas.microsoft.com/office/drawing/2014/main" id="{2A47F15B-9931-4E9B-8E4A-B61AA51E2CBC}"/>
              </a:ext>
            </a:extLst>
          </p:cNvPr>
          <p:cNvSpPr>
            <a:spLocks noGrp="1"/>
          </p:cNvSpPr>
          <p:nvPr>
            <p:ph idx="1"/>
          </p:nvPr>
        </p:nvSpPr>
        <p:spPr/>
        <p:txBody>
          <a:bodyPr/>
          <a:lstStyle/>
          <a:p>
            <a:pPr marL="0" indent="0">
              <a:buNone/>
            </a:pPr>
            <a:endParaRPr lang="de-AT" b="1" dirty="0"/>
          </a:p>
          <a:p>
            <a:pPr marL="0" indent="0">
              <a:buNone/>
            </a:pPr>
            <a:r>
              <a:rPr lang="de-AT" b="1" dirty="0"/>
              <a:t>Kredithöhe Euro 400.000,-</a:t>
            </a:r>
          </a:p>
          <a:p>
            <a:endParaRPr lang="de-AT" dirty="0"/>
          </a:p>
          <a:p>
            <a:r>
              <a:rPr lang="de-AT" sz="2400" dirty="0"/>
              <a:t>Zinssatz 1,25 % -&gt; Zinsen pro Jahr 5.000,- Euro, pro Monat 417,- Euro</a:t>
            </a:r>
          </a:p>
          <a:p>
            <a:pPr marL="0" indent="0">
              <a:buNone/>
            </a:pPr>
            <a:endParaRPr lang="de-AT" sz="2400" dirty="0"/>
          </a:p>
          <a:p>
            <a:r>
              <a:rPr lang="de-AT" sz="2400" dirty="0"/>
              <a:t>Zinssatz 5,25 % -&gt; Zinsen pro Jahr 21.000,- Euro, pro Monat 1.750,- Euro</a:t>
            </a:r>
          </a:p>
          <a:p>
            <a:endParaRPr lang="de-AT" dirty="0"/>
          </a:p>
        </p:txBody>
      </p:sp>
    </p:spTree>
    <p:extLst>
      <p:ext uri="{BB962C8B-B14F-4D97-AF65-F5344CB8AC3E}">
        <p14:creationId xmlns:p14="http://schemas.microsoft.com/office/powerpoint/2010/main" val="132859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810F3-E5A7-492F-0E66-FF0193A5FD31}"/>
              </a:ext>
            </a:extLst>
          </p:cNvPr>
          <p:cNvSpPr>
            <a:spLocks noGrp="1"/>
          </p:cNvSpPr>
          <p:nvPr>
            <p:ph type="title"/>
          </p:nvPr>
        </p:nvSpPr>
        <p:spPr/>
        <p:txBody>
          <a:bodyPr/>
          <a:lstStyle/>
          <a:p>
            <a:r>
              <a:rPr lang="de-DE" b="1" u="sng" dirty="0"/>
              <a:t>Der 3-Monats </a:t>
            </a:r>
            <a:r>
              <a:rPr lang="de-DE" b="1" u="sng" dirty="0" err="1"/>
              <a:t>Euribor</a:t>
            </a:r>
            <a:r>
              <a:rPr lang="de-DE" b="1" u="sng" dirty="0"/>
              <a:t> langfristig gesehen</a:t>
            </a:r>
            <a:endParaRPr lang="de-AT" b="1" u="sng" dirty="0"/>
          </a:p>
        </p:txBody>
      </p:sp>
      <p:pic>
        <p:nvPicPr>
          <p:cNvPr id="4" name="Grafik 3">
            <a:extLst>
              <a:ext uri="{FF2B5EF4-FFF2-40B4-BE49-F238E27FC236}">
                <a16:creationId xmlns:a16="http://schemas.microsoft.com/office/drawing/2014/main" id="{F494E93D-7E52-1CAD-ADF1-21F5A5495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4" y="1296679"/>
            <a:ext cx="10825317" cy="5428430"/>
          </a:xfrm>
          <a:prstGeom prst="rect">
            <a:avLst/>
          </a:prstGeom>
        </p:spPr>
      </p:pic>
    </p:spTree>
    <p:extLst>
      <p:ext uri="{BB962C8B-B14F-4D97-AF65-F5344CB8AC3E}">
        <p14:creationId xmlns:p14="http://schemas.microsoft.com/office/powerpoint/2010/main" val="160617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2D541-59DF-A590-9400-F941D1F0B045}"/>
              </a:ext>
            </a:extLst>
          </p:cNvPr>
          <p:cNvSpPr>
            <a:spLocks noGrp="1"/>
          </p:cNvSpPr>
          <p:nvPr>
            <p:ph type="title"/>
          </p:nvPr>
        </p:nvSpPr>
        <p:spPr/>
        <p:txBody>
          <a:bodyPr/>
          <a:lstStyle/>
          <a:p>
            <a:pPr algn="ctr"/>
            <a:r>
              <a:rPr lang="de-DE" b="1" u="sng" dirty="0"/>
              <a:t>BBB Genossenschaft </a:t>
            </a:r>
            <a:r>
              <a:rPr lang="de-DE" b="1" u="sng" dirty="0" err="1"/>
              <a:t>e.Gen</a:t>
            </a:r>
            <a:r>
              <a:rPr lang="de-DE" b="1" u="sng" dirty="0"/>
              <a:t>. </a:t>
            </a:r>
            <a:br>
              <a:rPr lang="de-DE" b="1" u="sng" dirty="0"/>
            </a:br>
            <a:r>
              <a:rPr lang="de-DE" b="1" u="sng" dirty="0"/>
              <a:t>fair, transparent, unabhängig</a:t>
            </a:r>
            <a:endParaRPr lang="de-AT" b="1" u="sng" dirty="0"/>
          </a:p>
        </p:txBody>
      </p:sp>
      <p:sp>
        <p:nvSpPr>
          <p:cNvPr id="3" name="Inhaltsplatzhalter 2">
            <a:extLst>
              <a:ext uri="{FF2B5EF4-FFF2-40B4-BE49-F238E27FC236}">
                <a16:creationId xmlns:a16="http://schemas.microsoft.com/office/drawing/2014/main" id="{624631C8-1747-AA33-6481-48E00B3609B7}"/>
              </a:ext>
            </a:extLst>
          </p:cNvPr>
          <p:cNvSpPr>
            <a:spLocks noGrp="1"/>
          </p:cNvSpPr>
          <p:nvPr>
            <p:ph idx="1"/>
          </p:nvPr>
        </p:nvSpPr>
        <p:spPr/>
        <p:txBody>
          <a:bodyPr/>
          <a:lstStyle/>
          <a:p>
            <a:endParaRPr lang="de-DE" dirty="0"/>
          </a:p>
          <a:p>
            <a:r>
              <a:rPr lang="de-DE"/>
              <a:t>ein faires Preis- und Leistungsverhältnis für unsere Kunden, Lieferanten, Geschäftspartner und Mitarbeiter</a:t>
            </a:r>
          </a:p>
          <a:p>
            <a:pPr marL="0" indent="0">
              <a:buNone/>
            </a:pPr>
            <a:endParaRPr lang="de-DE" dirty="0"/>
          </a:p>
          <a:p>
            <a:r>
              <a:rPr lang="de-DE" dirty="0"/>
              <a:t>transparente, schlanke und nachvollziehbare Kosten ohne großen Verwaltungsapparat</a:t>
            </a:r>
          </a:p>
          <a:p>
            <a:pPr marL="0" indent="0">
              <a:buNone/>
            </a:pPr>
            <a:endParaRPr lang="de-DE" dirty="0"/>
          </a:p>
          <a:p>
            <a:r>
              <a:rPr lang="de-DE" dirty="0"/>
              <a:t>unabhängig von Förderungen und politischen Parteien</a:t>
            </a:r>
          </a:p>
          <a:p>
            <a:endParaRPr lang="de-AT" dirty="0"/>
          </a:p>
        </p:txBody>
      </p:sp>
    </p:spTree>
    <p:extLst>
      <p:ext uri="{BB962C8B-B14F-4D97-AF65-F5344CB8AC3E}">
        <p14:creationId xmlns:p14="http://schemas.microsoft.com/office/powerpoint/2010/main" val="61072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4B146-FD18-E769-237B-AD9EE8440C78}"/>
              </a:ext>
            </a:extLst>
          </p:cNvPr>
          <p:cNvSpPr>
            <a:spLocks noGrp="1"/>
          </p:cNvSpPr>
          <p:nvPr>
            <p:ph type="title"/>
          </p:nvPr>
        </p:nvSpPr>
        <p:spPr/>
        <p:txBody>
          <a:bodyPr/>
          <a:lstStyle/>
          <a:p>
            <a:pPr algn="ctr"/>
            <a:r>
              <a:rPr lang="de-DE" b="1" u="sng" dirty="0"/>
              <a:t>Wie auch bei unseren Mitbewerbern gilt für den Mietkauf generell</a:t>
            </a:r>
            <a:endParaRPr lang="de-AT" b="1" u="sng" dirty="0"/>
          </a:p>
        </p:txBody>
      </p:sp>
      <p:sp>
        <p:nvSpPr>
          <p:cNvPr id="3" name="Inhaltsplatzhalter 2">
            <a:extLst>
              <a:ext uri="{FF2B5EF4-FFF2-40B4-BE49-F238E27FC236}">
                <a16:creationId xmlns:a16="http://schemas.microsoft.com/office/drawing/2014/main" id="{9B4AA10D-57D9-8A23-53F9-45A0A8A02ABB}"/>
              </a:ext>
            </a:extLst>
          </p:cNvPr>
          <p:cNvSpPr>
            <a:spLocks noGrp="1"/>
          </p:cNvSpPr>
          <p:nvPr>
            <p:ph idx="1"/>
          </p:nvPr>
        </p:nvSpPr>
        <p:spPr/>
        <p:txBody>
          <a:bodyPr>
            <a:noAutofit/>
          </a:bodyPr>
          <a:lstStyle/>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einmaliger Baukostenbeitrag in Höhe von mindestens 20 % der Gesamtkosten (Grundstück, Baukosten, Nebenkosten) </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es erfolgt eine bankenmäßige Bonitätsprüfung der Genossenschafter</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Möglichkeit der Kaufoption zu jedem beliebigem Zeitpunkt, empfohlen wird der Kauf nach frühestens 20 Jahren, der Kauf ist auch zu jedem späteren Zeitpunkt möglich</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bis zum Kauf mietet der Genossenschafter das Haus oder die Wohnung, zur Anrechnung eines Teiles der Miete</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171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4AA10D-57D9-8A23-53F9-45A0A8A02ABB}"/>
              </a:ext>
            </a:extLst>
          </p:cNvPr>
          <p:cNvSpPr>
            <a:spLocks noGrp="1"/>
          </p:cNvSpPr>
          <p:nvPr>
            <p:ph idx="1"/>
          </p:nvPr>
        </p:nvSpPr>
        <p:spPr>
          <a:xfrm>
            <a:off x="687475" y="227935"/>
            <a:ext cx="10515600" cy="6424073"/>
          </a:xfrm>
        </p:spPr>
        <p:txBody>
          <a:bodyPr>
            <a:noAutofit/>
          </a:bodyPr>
          <a:lstStyle/>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während der Mietdauer bleibt die Genossenschaft Eigentümer der Immobilie und Sie profitieren von unseren sehr günstigen Kreditzinsen</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die BBB Genossenschaft als Kreditnehmer unterliegt nicht der KIM-Verordnung und kann daher sehr flexibel auf den Markt reagieren</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schlüsselfertige Übergabe, kurze Bauzeiten von nur rund 4 Monaten in Holz-Massiv Bauweise, Bau in Ziegel-Massiv Bauweise ebenfalls möglich</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bei Wechsel des Genossenschafters wird der Baukostenbeitrag (ohne Verzinsung) zurückbezahlt und nach individueller Vereinbarung ein Teil der bereits bezahlten Mieten angerechnet</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de-AT" dirty="0"/>
          </a:p>
        </p:txBody>
      </p:sp>
    </p:spTree>
    <p:extLst>
      <p:ext uri="{BB962C8B-B14F-4D97-AF65-F5344CB8AC3E}">
        <p14:creationId xmlns:p14="http://schemas.microsoft.com/office/powerpoint/2010/main" val="372628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8D6DB-4FC5-67ED-6B31-7E43A1CD04FB}"/>
              </a:ext>
            </a:extLst>
          </p:cNvPr>
          <p:cNvSpPr>
            <a:spLocks noGrp="1"/>
          </p:cNvSpPr>
          <p:nvPr>
            <p:ph type="title"/>
          </p:nvPr>
        </p:nvSpPr>
        <p:spPr>
          <a:xfrm>
            <a:off x="838200" y="80388"/>
            <a:ext cx="10515600" cy="1325563"/>
          </a:xfrm>
        </p:spPr>
        <p:txBody>
          <a:bodyPr/>
          <a:lstStyle/>
          <a:p>
            <a:r>
              <a:rPr lang="de-DE" b="1" u="sng" dirty="0"/>
              <a:t>Warum dann eine neue Genossenschaft?</a:t>
            </a:r>
            <a:endParaRPr lang="de-AT" b="1" u="sng" dirty="0"/>
          </a:p>
        </p:txBody>
      </p:sp>
      <p:sp>
        <p:nvSpPr>
          <p:cNvPr id="3" name="Inhaltsplatzhalter 2">
            <a:extLst>
              <a:ext uri="{FF2B5EF4-FFF2-40B4-BE49-F238E27FC236}">
                <a16:creationId xmlns:a16="http://schemas.microsoft.com/office/drawing/2014/main" id="{A046994A-F280-127A-2C02-AE81A15883B9}"/>
              </a:ext>
            </a:extLst>
          </p:cNvPr>
          <p:cNvSpPr>
            <a:spLocks noGrp="1"/>
          </p:cNvSpPr>
          <p:nvPr>
            <p:ph idx="1"/>
          </p:nvPr>
        </p:nvSpPr>
        <p:spPr>
          <a:xfrm>
            <a:off x="452176" y="1225898"/>
            <a:ext cx="10901624" cy="5400989"/>
          </a:xfrm>
        </p:spPr>
        <p:txBody>
          <a:bodyPr>
            <a:noAutofit/>
          </a:bodyPr>
          <a:lstStyle/>
          <a:p>
            <a:pPr marL="0" indent="0">
              <a:buNone/>
            </a:pPr>
            <a:r>
              <a:rPr lang="de-DE" b="1" dirty="0"/>
              <a:t>Unser Mietkaufmodell hat folgende Verbesserungen im Marktvergleich:</a:t>
            </a: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aktives Management der Kreditzinsen innerhalb der Genossenschaft während der gesamten Laufzeit</a:t>
            </a: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 Absicherung einer Zinsobergrenze bei gleichzeitiger Ausnutzung fallender Zinsen am Markt, durch einen erfahrenen Sachverständigen und Experten der Universität Wien</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AT" kern="100" dirty="0">
                <a:effectLst/>
                <a:latin typeface="Arial" panose="020B0604020202020204" pitchFamily="34" charset="0"/>
                <a:ea typeface="Aptos" panose="020B0004020202020204" pitchFamily="34" charset="0"/>
                <a:cs typeface="Aptos" panose="020B0004020202020204" pitchFamily="34" charset="0"/>
              </a:rPr>
              <a:t>planbare Berechnung des Kaufpreises bei Übergang der Objekte in das Eigentum der Genossenschafter: der Kaufpreis hängt nur vom Zinsniveau während der Mietdauer ab, und nicht von der Entwicklung der steigenden Immobilienpreise während der Mietdauer, der Kaufpreis wird somit bei Beginn eingefroren</a:t>
            </a:r>
            <a:endParaRPr lang="de-AT"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178649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1966</Words>
  <Application>Microsoft Office PowerPoint</Application>
  <PresentationFormat>Breitbild</PresentationFormat>
  <Paragraphs>444</Paragraphs>
  <Slides>32</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Calibri Light</vt:lpstr>
      <vt:lpstr>Symbol</vt:lpstr>
      <vt:lpstr>Office</vt:lpstr>
      <vt:lpstr>    Marienplatz 13     7021 Draßburg</vt:lpstr>
      <vt:lpstr>Wirtschaftliches Umfeld</vt:lpstr>
      <vt:lpstr>Euribor 3-Monate in den letzten 5 Jahren</vt:lpstr>
      <vt:lpstr>Was bedeutet das für die Kredite von Konsumenten?</vt:lpstr>
      <vt:lpstr>Der 3-Monats Euribor langfristig gesehen</vt:lpstr>
      <vt:lpstr>BBB Genossenschaft e.Gen.  fair, transparent, unabhängig</vt:lpstr>
      <vt:lpstr>Wie auch bei unseren Mitbewerbern gilt für den Mietkauf generell</vt:lpstr>
      <vt:lpstr>PowerPoint-Präsentation</vt:lpstr>
      <vt:lpstr>Warum dann eine neue Genossenschaft?</vt:lpstr>
      <vt:lpstr>PowerPoint-Präsentation</vt:lpstr>
      <vt:lpstr>PowerPoint-Präsentation</vt:lpstr>
      <vt:lpstr>PowerPoint-Präsentation</vt:lpstr>
      <vt:lpstr>Folgende Objekte werden in der BBB Genossenschaft zum Mietkauf angeboten</vt:lpstr>
      <vt:lpstr>Beispiel Einfamilienhaus – privater Käufer versus Genossenschaftsmodell</vt:lpstr>
      <vt:lpstr>Unsere bestehenden Projekte</vt:lpstr>
      <vt:lpstr>Weitere geplante Projekte</vt:lpstr>
      <vt:lpstr>Unser Partner - Aplus Bau GmbH</vt:lpstr>
      <vt:lpstr>Beispielhaus Typ 88</vt:lpstr>
      <vt:lpstr>PowerPoint-Präsentation</vt:lpstr>
      <vt:lpstr>Beispielhaus Typ 108</vt:lpstr>
      <vt:lpstr>PowerPoint-Präsentation</vt:lpstr>
      <vt:lpstr>Die Personen hinter der BBB Genossenschaft</vt:lpstr>
      <vt:lpstr>Der Beirat der BBB Genossenschaft ist mit sehr erfahrenen Personen besetzt</vt:lpstr>
      <vt:lpstr>Einige Richtpreise für das Projekt in Draßburg</vt:lpstr>
      <vt:lpstr>Richtwerte für Nettomieten exklusive 10 % Umsatzsteuer (88m²)</vt:lpstr>
      <vt:lpstr>PowerPoint-Präsentation</vt:lpstr>
      <vt:lpstr>Vorgehensweise bei neuen Kunden der Genossenschaft</vt:lpstr>
      <vt:lpstr>Einige Kennziffern der BBB Genossenschaft, Vorschau auf die Jahre 2024 bis 2028</vt:lpstr>
      <vt:lpstr>Ausblick – Ansiedelung von weiteren Firmen in Draßburg</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service</dc:creator>
  <cp:lastModifiedBy>service</cp:lastModifiedBy>
  <cp:revision>45</cp:revision>
  <dcterms:created xsi:type="dcterms:W3CDTF">2024-04-19T06:55:38Z</dcterms:created>
  <dcterms:modified xsi:type="dcterms:W3CDTF">2024-04-25T14:37:09Z</dcterms:modified>
</cp:coreProperties>
</file>